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2" r:id="rId4"/>
  </p:sldMasterIdLst>
  <p:notesMasterIdLst>
    <p:notesMasterId r:id="rId48"/>
  </p:notesMasterIdLst>
  <p:handoutMasterIdLst>
    <p:handoutMasterId r:id="rId49"/>
  </p:handoutMasterIdLst>
  <p:sldIdLst>
    <p:sldId id="487" r:id="rId5"/>
    <p:sldId id="539" r:id="rId6"/>
    <p:sldId id="653" r:id="rId7"/>
    <p:sldId id="623" r:id="rId8"/>
    <p:sldId id="652" r:id="rId9"/>
    <p:sldId id="634" r:id="rId10"/>
    <p:sldId id="635" r:id="rId11"/>
    <p:sldId id="637" r:id="rId12"/>
    <p:sldId id="492" r:id="rId13"/>
    <p:sldId id="516" r:id="rId14"/>
    <p:sldId id="507" r:id="rId15"/>
    <p:sldId id="584" r:id="rId16"/>
    <p:sldId id="567" r:id="rId17"/>
    <p:sldId id="585" r:id="rId18"/>
    <p:sldId id="583" r:id="rId19"/>
    <p:sldId id="491" r:id="rId20"/>
    <p:sldId id="488" r:id="rId21"/>
    <p:sldId id="612" r:id="rId22"/>
    <p:sldId id="556" r:id="rId23"/>
    <p:sldId id="538" r:id="rId24"/>
    <p:sldId id="618" r:id="rId25"/>
    <p:sldId id="502" r:id="rId26"/>
    <p:sldId id="621" r:id="rId27"/>
    <p:sldId id="607" r:id="rId28"/>
    <p:sldId id="606" r:id="rId29"/>
    <p:sldId id="380" r:id="rId30"/>
    <p:sldId id="344" r:id="rId31"/>
    <p:sldId id="359" r:id="rId32"/>
    <p:sldId id="360" r:id="rId33"/>
    <p:sldId id="371" r:id="rId34"/>
    <p:sldId id="571" r:id="rId35"/>
    <p:sldId id="512" r:id="rId36"/>
    <p:sldId id="589" r:id="rId37"/>
    <p:sldId id="513" r:id="rId38"/>
    <p:sldId id="643" r:id="rId39"/>
    <p:sldId id="617" r:id="rId40"/>
    <p:sldId id="493" r:id="rId41"/>
    <p:sldId id="620" r:id="rId42"/>
    <p:sldId id="560" r:id="rId43"/>
    <p:sldId id="554" r:id="rId44"/>
    <p:sldId id="646" r:id="rId45"/>
    <p:sldId id="611" r:id="rId46"/>
    <p:sldId id="364" r:id="rId47"/>
  </p:sldIdLst>
  <p:sldSz cx="12192000" cy="6858000"/>
  <p:notesSz cx="7137400" cy="9423400"/>
  <p:defaultTextStyle>
    <a:defPPr>
      <a:defRPr lang="en-US"/>
    </a:defPPr>
    <a:lvl1pPr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68">
          <p15:clr>
            <a:srgbClr val="A4A3A4"/>
          </p15:clr>
        </p15:guide>
        <p15:guide id="2" pos="22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cheinert" initials="SR([" lastIdx="5" clrIdx="0">
    <p:extLst>
      <p:ext uri="{19B8F6BF-5375-455C-9EA6-DF929625EA0E}">
        <p15:presenceInfo xmlns:p15="http://schemas.microsoft.com/office/powerpoint/2012/main" userId="Rachel Scheinert" providerId="None"/>
      </p:ext>
    </p:extLst>
  </p:cmAuthor>
  <p:cmAuthor id="2" name="Jacobs Brichford, Eliza (NIH/NIMH) [E]" initials="JBE([" lastIdx="4" clrIdx="1">
    <p:extLst>
      <p:ext uri="{19B8F6BF-5375-455C-9EA6-DF929625EA0E}">
        <p15:presenceInfo xmlns:p15="http://schemas.microsoft.com/office/powerpoint/2012/main" userId="S::jacobsbrichfoe2@nih.gov::d9dbc1a4-b635-4555-ac44-f5af31d65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6FB"/>
    <a:srgbClr val="005294"/>
    <a:srgbClr val="3B3B3B"/>
    <a:srgbClr val="969FA7"/>
    <a:srgbClr val="5B9BD5"/>
    <a:srgbClr val="000000"/>
    <a:srgbClr val="005395"/>
    <a:srgbClr val="AF9879"/>
    <a:srgbClr val="A192B4"/>
    <a:srgbClr val="E8A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96" autoAdjust="0"/>
  </p:normalViewPr>
  <p:slideViewPr>
    <p:cSldViewPr snapToGrid="0">
      <p:cViewPr varScale="1">
        <p:scale>
          <a:sx n="62" d="100"/>
          <a:sy n="62" d="100"/>
        </p:scale>
        <p:origin x="738" y="2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38" d="100"/>
          <a:sy n="138" d="100"/>
        </p:scale>
        <p:origin x="-2864" y="-112"/>
      </p:cViewPr>
      <p:guideLst>
        <p:guide orient="horz" pos="2968"/>
        <p:guide pos="22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lsfile08\loberman$\Pubs\Metaplasticity\NatureNeuro\scatterplo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BrownStuff\Bradley%20TMS%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ASD</c:v>
          </c:tx>
          <c:spPr>
            <a:ln w="28575">
              <a:noFill/>
            </a:ln>
          </c:spPr>
          <c:marker>
            <c:symbol val="circle"/>
            <c:size val="7"/>
            <c:spPr>
              <a:solidFill>
                <a:srgbClr val="FF0000"/>
              </a:solidFill>
              <a:ln w="25400">
                <a:noFill/>
              </a:ln>
            </c:spPr>
          </c:marker>
          <c:trendline>
            <c:trendlineType val="linear"/>
            <c:dispRSqr val="0"/>
            <c:dispEq val="0"/>
          </c:trendline>
          <c:xVal>
            <c:numRef>
              <c:f>(Sheet1!$F$1:$F$10,Sheet1!$N$1:$N$10)</c:f>
              <c:numCache>
                <c:formatCode>General</c:formatCode>
                <c:ptCount val="20"/>
                <c:pt idx="0">
                  <c:v>0.9</c:v>
                </c:pt>
                <c:pt idx="1">
                  <c:v>0.9</c:v>
                </c:pt>
                <c:pt idx="2">
                  <c:v>0.9</c:v>
                </c:pt>
                <c:pt idx="3">
                  <c:v>0.9</c:v>
                </c:pt>
                <c:pt idx="4">
                  <c:v>0.9</c:v>
                </c:pt>
                <c:pt idx="5">
                  <c:v>0.9</c:v>
                </c:pt>
                <c:pt idx="6">
                  <c:v>0.9</c:v>
                </c:pt>
                <c:pt idx="7">
                  <c:v>0.9</c:v>
                </c:pt>
                <c:pt idx="8">
                  <c:v>0.9</c:v>
                </c:pt>
                <c:pt idx="9">
                  <c:v>0.9</c:v>
                </c:pt>
                <c:pt idx="10">
                  <c:v>1.9</c:v>
                </c:pt>
                <c:pt idx="11">
                  <c:v>1.9</c:v>
                </c:pt>
                <c:pt idx="12">
                  <c:v>1.9</c:v>
                </c:pt>
                <c:pt idx="13">
                  <c:v>1.9</c:v>
                </c:pt>
                <c:pt idx="14">
                  <c:v>1.9</c:v>
                </c:pt>
                <c:pt idx="15">
                  <c:v>1.9</c:v>
                </c:pt>
                <c:pt idx="16">
                  <c:v>1.9</c:v>
                </c:pt>
                <c:pt idx="17">
                  <c:v>1.9</c:v>
                </c:pt>
                <c:pt idx="18">
                  <c:v>1.9</c:v>
                </c:pt>
                <c:pt idx="19">
                  <c:v>1.9</c:v>
                </c:pt>
              </c:numCache>
            </c:numRef>
          </c:xVal>
          <c:yVal>
            <c:numRef>
              <c:f>(Sheet1!$D$1:$D$10,Sheet1!$L$1:$L$10)</c:f>
              <c:numCache>
                <c:formatCode>General</c:formatCode>
                <c:ptCount val="20"/>
                <c:pt idx="0">
                  <c:v>90</c:v>
                </c:pt>
                <c:pt idx="1">
                  <c:v>60</c:v>
                </c:pt>
                <c:pt idx="2">
                  <c:v>90</c:v>
                </c:pt>
                <c:pt idx="3">
                  <c:v>90</c:v>
                </c:pt>
                <c:pt idx="4">
                  <c:v>105</c:v>
                </c:pt>
                <c:pt idx="5">
                  <c:v>50</c:v>
                </c:pt>
                <c:pt idx="6">
                  <c:v>60</c:v>
                </c:pt>
                <c:pt idx="7">
                  <c:v>120</c:v>
                </c:pt>
                <c:pt idx="8">
                  <c:v>60</c:v>
                </c:pt>
                <c:pt idx="9">
                  <c:v>75</c:v>
                </c:pt>
                <c:pt idx="10">
                  <c:v>60</c:v>
                </c:pt>
                <c:pt idx="11">
                  <c:v>30</c:v>
                </c:pt>
                <c:pt idx="12">
                  <c:v>40</c:v>
                </c:pt>
                <c:pt idx="13">
                  <c:v>10</c:v>
                </c:pt>
                <c:pt idx="14">
                  <c:v>50</c:v>
                </c:pt>
                <c:pt idx="15">
                  <c:v>50</c:v>
                </c:pt>
                <c:pt idx="16">
                  <c:v>40</c:v>
                </c:pt>
                <c:pt idx="17">
                  <c:v>90</c:v>
                </c:pt>
                <c:pt idx="18">
                  <c:v>5</c:v>
                </c:pt>
                <c:pt idx="19">
                  <c:v>60</c:v>
                </c:pt>
              </c:numCache>
            </c:numRef>
          </c:yVal>
          <c:smooth val="0"/>
          <c:extLst>
            <c:ext xmlns:c16="http://schemas.microsoft.com/office/drawing/2014/chart" uri="{C3380CC4-5D6E-409C-BE32-E72D297353CC}">
              <c16:uniqueId val="{00000001-A44B-44FB-9969-2F82D9BEE604}"/>
            </c:ext>
          </c:extLst>
        </c:ser>
        <c:ser>
          <c:idx val="2"/>
          <c:order val="1"/>
          <c:tx>
            <c:v>Control</c:v>
          </c:tx>
          <c:spPr>
            <a:ln w="28575">
              <a:noFill/>
            </a:ln>
          </c:spPr>
          <c:marker>
            <c:symbol val="x"/>
            <c:size val="7"/>
            <c:spPr>
              <a:solidFill>
                <a:schemeClr val="accent1"/>
              </a:solidFill>
              <a:ln w="25400">
                <a:noFill/>
              </a:ln>
            </c:spPr>
          </c:marker>
          <c:trendline>
            <c:trendlineType val="linear"/>
            <c:dispRSqr val="0"/>
            <c:dispEq val="0"/>
          </c:trendline>
          <c:xVal>
            <c:numRef>
              <c:f>(Sheet1!$K$1:$K$12,Sheet1!$S$1:$S$12)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2</c:v>
                </c:pt>
                <c:pt idx="13">
                  <c:v>2</c:v>
                </c:pt>
                <c:pt idx="14">
                  <c:v>2</c:v>
                </c:pt>
                <c:pt idx="15">
                  <c:v>2</c:v>
                </c:pt>
                <c:pt idx="16">
                  <c:v>2</c:v>
                </c:pt>
                <c:pt idx="17">
                  <c:v>2</c:v>
                </c:pt>
                <c:pt idx="18">
                  <c:v>2</c:v>
                </c:pt>
                <c:pt idx="19">
                  <c:v>2</c:v>
                </c:pt>
                <c:pt idx="20">
                  <c:v>2</c:v>
                </c:pt>
                <c:pt idx="21">
                  <c:v>2</c:v>
                </c:pt>
                <c:pt idx="22">
                  <c:v>2</c:v>
                </c:pt>
                <c:pt idx="23">
                  <c:v>2</c:v>
                </c:pt>
              </c:numCache>
            </c:numRef>
          </c:xVal>
          <c:yVal>
            <c:numRef>
              <c:f>(Sheet1!$I$1:$I$12,Sheet1!$Q$1:$Q$12)</c:f>
              <c:numCache>
                <c:formatCode>General</c:formatCode>
                <c:ptCount val="24"/>
                <c:pt idx="0">
                  <c:v>50</c:v>
                </c:pt>
                <c:pt idx="1">
                  <c:v>30</c:v>
                </c:pt>
                <c:pt idx="2">
                  <c:v>10</c:v>
                </c:pt>
                <c:pt idx="3">
                  <c:v>40</c:v>
                </c:pt>
                <c:pt idx="4">
                  <c:v>30</c:v>
                </c:pt>
                <c:pt idx="5">
                  <c:v>10</c:v>
                </c:pt>
                <c:pt idx="6">
                  <c:v>60</c:v>
                </c:pt>
                <c:pt idx="7">
                  <c:v>20</c:v>
                </c:pt>
                <c:pt idx="8">
                  <c:v>20</c:v>
                </c:pt>
                <c:pt idx="9">
                  <c:v>40</c:v>
                </c:pt>
                <c:pt idx="10">
                  <c:v>20</c:v>
                </c:pt>
                <c:pt idx="11">
                  <c:v>20</c:v>
                </c:pt>
                <c:pt idx="12">
                  <c:v>30</c:v>
                </c:pt>
                <c:pt idx="13">
                  <c:v>40</c:v>
                </c:pt>
                <c:pt idx="14">
                  <c:v>30</c:v>
                </c:pt>
                <c:pt idx="15">
                  <c:v>39</c:v>
                </c:pt>
                <c:pt idx="16">
                  <c:v>20</c:v>
                </c:pt>
                <c:pt idx="17">
                  <c:v>105</c:v>
                </c:pt>
                <c:pt idx="18">
                  <c:v>105</c:v>
                </c:pt>
                <c:pt idx="19">
                  <c:v>10</c:v>
                </c:pt>
                <c:pt idx="20">
                  <c:v>60</c:v>
                </c:pt>
                <c:pt idx="21">
                  <c:v>50</c:v>
                </c:pt>
                <c:pt idx="22">
                  <c:v>50</c:v>
                </c:pt>
                <c:pt idx="23">
                  <c:v>20</c:v>
                </c:pt>
              </c:numCache>
            </c:numRef>
          </c:yVal>
          <c:smooth val="0"/>
          <c:extLst>
            <c:ext xmlns:c16="http://schemas.microsoft.com/office/drawing/2014/chart" uri="{C3380CC4-5D6E-409C-BE32-E72D297353CC}">
              <c16:uniqueId val="{00000003-A44B-44FB-9969-2F82D9BEE604}"/>
            </c:ext>
          </c:extLst>
        </c:ser>
        <c:dLbls>
          <c:showLegendKey val="0"/>
          <c:showVal val="0"/>
          <c:showCatName val="0"/>
          <c:showSerName val="0"/>
          <c:showPercent val="0"/>
          <c:showBubbleSize val="0"/>
        </c:dLbls>
        <c:axId val="337945408"/>
        <c:axId val="337945800"/>
      </c:scatterChart>
      <c:valAx>
        <c:axId val="337945408"/>
        <c:scaling>
          <c:orientation val="minMax"/>
          <c:max val="2.5"/>
          <c:min val="0"/>
        </c:scaling>
        <c:delete val="0"/>
        <c:axPos val="b"/>
        <c:title>
          <c:tx>
            <c:rich>
              <a:bodyPr/>
              <a:lstStyle/>
              <a:p>
                <a:pPr>
                  <a:defRPr sz="1800"/>
                </a:pPr>
                <a:r>
                  <a:rPr lang="en-US" sz="1800"/>
                  <a:t>Session Number</a:t>
                </a:r>
              </a:p>
            </c:rich>
          </c:tx>
          <c:overlay val="0"/>
        </c:title>
        <c:numFmt formatCode="General" sourceLinked="1"/>
        <c:majorTickMark val="out"/>
        <c:minorTickMark val="none"/>
        <c:tickLblPos val="nextTo"/>
        <c:txPr>
          <a:bodyPr/>
          <a:lstStyle/>
          <a:p>
            <a:pPr>
              <a:defRPr sz="1800"/>
            </a:pPr>
            <a:endParaRPr lang="en-US"/>
          </a:p>
        </c:txPr>
        <c:crossAx val="337945800"/>
        <c:crosses val="autoZero"/>
        <c:crossBetween val="midCat"/>
        <c:majorUnit val="1"/>
        <c:minorUnit val="0.1"/>
      </c:valAx>
      <c:valAx>
        <c:axId val="337945800"/>
        <c:scaling>
          <c:orientation val="minMax"/>
          <c:max val="120"/>
          <c:min val="0"/>
        </c:scaling>
        <c:delete val="0"/>
        <c:axPos val="l"/>
        <c:title>
          <c:tx>
            <c:rich>
              <a:bodyPr/>
              <a:lstStyle/>
              <a:p>
                <a:pPr>
                  <a:defRPr sz="1800"/>
                </a:pPr>
                <a:r>
                  <a:rPr lang="en-US" sz="1800" baseline="0"/>
                  <a:t>Time to Baseline</a:t>
                </a:r>
                <a:endParaRPr lang="en-US" sz="1800"/>
              </a:p>
            </c:rich>
          </c:tx>
          <c:overlay val="0"/>
        </c:title>
        <c:numFmt formatCode="General" sourceLinked="1"/>
        <c:majorTickMark val="none"/>
        <c:minorTickMark val="none"/>
        <c:tickLblPos val="nextTo"/>
        <c:txPr>
          <a:bodyPr/>
          <a:lstStyle/>
          <a:p>
            <a:pPr>
              <a:defRPr sz="1800"/>
            </a:pPr>
            <a:endParaRPr lang="en-US"/>
          </a:p>
        </c:txPr>
        <c:crossAx val="337945408"/>
        <c:crosses val="autoZero"/>
        <c:crossBetween val="midCat"/>
        <c:majorUnit val="20"/>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ASD</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Sheet1!$A$2:$A$34</c:f>
              <c:numCache>
                <c:formatCode>General</c:formatCode>
                <c:ptCount val="33"/>
                <c:pt idx="0">
                  <c:v>7</c:v>
                </c:pt>
                <c:pt idx="1">
                  <c:v>8</c:v>
                </c:pt>
                <c:pt idx="2">
                  <c:v>8</c:v>
                </c:pt>
                <c:pt idx="3">
                  <c:v>8</c:v>
                </c:pt>
                <c:pt idx="4">
                  <c:v>8</c:v>
                </c:pt>
                <c:pt idx="5">
                  <c:v>9</c:v>
                </c:pt>
                <c:pt idx="6">
                  <c:v>9</c:v>
                </c:pt>
                <c:pt idx="7">
                  <c:v>9</c:v>
                </c:pt>
                <c:pt idx="8">
                  <c:v>9</c:v>
                </c:pt>
                <c:pt idx="9">
                  <c:v>9</c:v>
                </c:pt>
                <c:pt idx="10">
                  <c:v>10</c:v>
                </c:pt>
                <c:pt idx="11">
                  <c:v>10</c:v>
                </c:pt>
                <c:pt idx="12">
                  <c:v>10</c:v>
                </c:pt>
                <c:pt idx="13">
                  <c:v>11</c:v>
                </c:pt>
                <c:pt idx="14">
                  <c:v>11</c:v>
                </c:pt>
                <c:pt idx="15">
                  <c:v>11</c:v>
                </c:pt>
                <c:pt idx="16">
                  <c:v>11</c:v>
                </c:pt>
                <c:pt idx="17">
                  <c:v>11</c:v>
                </c:pt>
                <c:pt idx="18">
                  <c:v>12</c:v>
                </c:pt>
                <c:pt idx="19">
                  <c:v>13</c:v>
                </c:pt>
                <c:pt idx="20">
                  <c:v>13</c:v>
                </c:pt>
                <c:pt idx="21">
                  <c:v>13</c:v>
                </c:pt>
                <c:pt idx="22">
                  <c:v>13</c:v>
                </c:pt>
                <c:pt idx="23">
                  <c:v>13</c:v>
                </c:pt>
                <c:pt idx="24">
                  <c:v>14</c:v>
                </c:pt>
                <c:pt idx="25">
                  <c:v>14</c:v>
                </c:pt>
                <c:pt idx="26">
                  <c:v>14</c:v>
                </c:pt>
                <c:pt idx="27">
                  <c:v>15</c:v>
                </c:pt>
                <c:pt idx="28">
                  <c:v>16</c:v>
                </c:pt>
                <c:pt idx="29">
                  <c:v>16</c:v>
                </c:pt>
                <c:pt idx="30">
                  <c:v>17</c:v>
                </c:pt>
                <c:pt idx="31">
                  <c:v>17</c:v>
                </c:pt>
                <c:pt idx="32">
                  <c:v>17</c:v>
                </c:pt>
              </c:numCache>
            </c:numRef>
          </c:xVal>
          <c:yVal>
            <c:numRef>
              <c:f>Sheet1!$B$2:$B$34</c:f>
              <c:numCache>
                <c:formatCode>General</c:formatCode>
                <c:ptCount val="33"/>
                <c:pt idx="0">
                  <c:v>20</c:v>
                </c:pt>
                <c:pt idx="1">
                  <c:v>40</c:v>
                </c:pt>
                <c:pt idx="2">
                  <c:v>15</c:v>
                </c:pt>
                <c:pt idx="3">
                  <c:v>10</c:v>
                </c:pt>
                <c:pt idx="4">
                  <c:v>30</c:v>
                </c:pt>
                <c:pt idx="5">
                  <c:v>20</c:v>
                </c:pt>
                <c:pt idx="6">
                  <c:v>60</c:v>
                </c:pt>
                <c:pt idx="7">
                  <c:v>30</c:v>
                </c:pt>
                <c:pt idx="8">
                  <c:v>15</c:v>
                </c:pt>
                <c:pt idx="9">
                  <c:v>75</c:v>
                </c:pt>
                <c:pt idx="10">
                  <c:v>20</c:v>
                </c:pt>
                <c:pt idx="11">
                  <c:v>30</c:v>
                </c:pt>
                <c:pt idx="12">
                  <c:v>30</c:v>
                </c:pt>
                <c:pt idx="13">
                  <c:v>20</c:v>
                </c:pt>
                <c:pt idx="14">
                  <c:v>40</c:v>
                </c:pt>
                <c:pt idx="15">
                  <c:v>40</c:v>
                </c:pt>
                <c:pt idx="16">
                  <c:v>20</c:v>
                </c:pt>
                <c:pt idx="17">
                  <c:v>15</c:v>
                </c:pt>
                <c:pt idx="18">
                  <c:v>30</c:v>
                </c:pt>
                <c:pt idx="19">
                  <c:v>60</c:v>
                </c:pt>
                <c:pt idx="20">
                  <c:v>50</c:v>
                </c:pt>
                <c:pt idx="21">
                  <c:v>50</c:v>
                </c:pt>
                <c:pt idx="22">
                  <c:v>20</c:v>
                </c:pt>
                <c:pt idx="23">
                  <c:v>20</c:v>
                </c:pt>
                <c:pt idx="24">
                  <c:v>50</c:v>
                </c:pt>
                <c:pt idx="25">
                  <c:v>80</c:v>
                </c:pt>
                <c:pt idx="26">
                  <c:v>15</c:v>
                </c:pt>
                <c:pt idx="27">
                  <c:v>20</c:v>
                </c:pt>
                <c:pt idx="28">
                  <c:v>20</c:v>
                </c:pt>
                <c:pt idx="29">
                  <c:v>30</c:v>
                </c:pt>
                <c:pt idx="30">
                  <c:v>20</c:v>
                </c:pt>
                <c:pt idx="31">
                  <c:v>40</c:v>
                </c:pt>
                <c:pt idx="32">
                  <c:v>40</c:v>
                </c:pt>
              </c:numCache>
            </c:numRef>
          </c:yVal>
          <c:smooth val="0"/>
          <c:extLst>
            <c:ext xmlns:c16="http://schemas.microsoft.com/office/drawing/2014/chart" uri="{C3380CC4-5D6E-409C-BE32-E72D297353CC}">
              <c16:uniqueId val="{00000001-3772-4AE3-8FF0-55FEC7DA89DC}"/>
            </c:ext>
          </c:extLst>
        </c:ser>
        <c:ser>
          <c:idx val="1"/>
          <c:order val="1"/>
          <c:tx>
            <c:v>HC</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Sheet1!$A$35:$A$44</c:f>
              <c:numCache>
                <c:formatCode>General</c:formatCode>
                <c:ptCount val="10"/>
                <c:pt idx="0">
                  <c:v>6</c:v>
                </c:pt>
                <c:pt idx="1">
                  <c:v>6</c:v>
                </c:pt>
                <c:pt idx="2">
                  <c:v>7</c:v>
                </c:pt>
                <c:pt idx="3">
                  <c:v>7</c:v>
                </c:pt>
                <c:pt idx="4">
                  <c:v>10</c:v>
                </c:pt>
                <c:pt idx="5">
                  <c:v>11</c:v>
                </c:pt>
                <c:pt idx="6">
                  <c:v>13</c:v>
                </c:pt>
                <c:pt idx="7">
                  <c:v>16</c:v>
                </c:pt>
                <c:pt idx="8">
                  <c:v>16</c:v>
                </c:pt>
                <c:pt idx="9">
                  <c:v>17</c:v>
                </c:pt>
              </c:numCache>
            </c:numRef>
          </c:xVal>
          <c:yVal>
            <c:numRef>
              <c:f>Sheet1!$B$35:$B$44</c:f>
              <c:numCache>
                <c:formatCode>General</c:formatCode>
                <c:ptCount val="10"/>
                <c:pt idx="0">
                  <c:v>30</c:v>
                </c:pt>
                <c:pt idx="1">
                  <c:v>15</c:v>
                </c:pt>
                <c:pt idx="2">
                  <c:v>10</c:v>
                </c:pt>
                <c:pt idx="3">
                  <c:v>10</c:v>
                </c:pt>
                <c:pt idx="4">
                  <c:v>5</c:v>
                </c:pt>
                <c:pt idx="5">
                  <c:v>75</c:v>
                </c:pt>
                <c:pt idx="6">
                  <c:v>10</c:v>
                </c:pt>
                <c:pt idx="7">
                  <c:v>5</c:v>
                </c:pt>
                <c:pt idx="8">
                  <c:v>20</c:v>
                </c:pt>
                <c:pt idx="9">
                  <c:v>20</c:v>
                </c:pt>
              </c:numCache>
            </c:numRef>
          </c:yVal>
          <c:smooth val="0"/>
          <c:extLst>
            <c:ext xmlns:c16="http://schemas.microsoft.com/office/drawing/2014/chart" uri="{C3380CC4-5D6E-409C-BE32-E72D297353CC}">
              <c16:uniqueId val="{00000003-3772-4AE3-8FF0-55FEC7DA89DC}"/>
            </c:ext>
          </c:extLst>
        </c:ser>
        <c:dLbls>
          <c:showLegendKey val="0"/>
          <c:showVal val="0"/>
          <c:showCatName val="0"/>
          <c:showSerName val="0"/>
          <c:showPercent val="0"/>
          <c:showBubbleSize val="0"/>
        </c:dLbls>
        <c:axId val="337942664"/>
        <c:axId val="292665608"/>
      </c:scatterChart>
      <c:valAx>
        <c:axId val="337942664"/>
        <c:scaling>
          <c:orientation val="minMax"/>
          <c:min val="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665608"/>
        <c:crosses val="autoZero"/>
        <c:crossBetween val="midCat"/>
      </c:valAx>
      <c:valAx>
        <c:axId val="2926656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to Baseline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94266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94038"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483" name="Rectangle 3"/>
          <p:cNvSpPr>
            <a:spLocks noGrp="1" noChangeArrowheads="1"/>
          </p:cNvSpPr>
          <p:nvPr>
            <p:ph type="dt" sz="quarter" idx="1"/>
          </p:nvPr>
        </p:nvSpPr>
        <p:spPr bwMode="auto">
          <a:xfrm>
            <a:off x="4043363" y="0"/>
            <a:ext cx="3094037"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defTabSz="946150">
              <a:defRPr sz="1200">
                <a:latin typeface="Times New Roman" charset="0"/>
                <a:ea typeface="ＭＳ Ｐゴシック" charset="0"/>
                <a:cs typeface="+mn-cs"/>
              </a:defRPr>
            </a:lvl1pPr>
          </a:lstStyle>
          <a:p>
            <a:pPr>
              <a:defRPr/>
            </a:pPr>
            <a:endParaRPr lang="en-US"/>
          </a:p>
        </p:txBody>
      </p:sp>
      <p:sp>
        <p:nvSpPr>
          <p:cNvPr id="20484" name="Rectangle 4"/>
          <p:cNvSpPr>
            <a:spLocks noGrp="1" noChangeArrowheads="1"/>
          </p:cNvSpPr>
          <p:nvPr>
            <p:ph type="ftr" sz="quarter" idx="2"/>
          </p:nvPr>
        </p:nvSpPr>
        <p:spPr bwMode="auto">
          <a:xfrm>
            <a:off x="0" y="8951913"/>
            <a:ext cx="3094038"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485" name="Rectangle 5"/>
          <p:cNvSpPr>
            <a:spLocks noGrp="1" noChangeArrowheads="1"/>
          </p:cNvSpPr>
          <p:nvPr>
            <p:ph type="sldNum" sz="quarter" idx="3"/>
          </p:nvPr>
        </p:nvSpPr>
        <p:spPr bwMode="auto">
          <a:xfrm>
            <a:off x="4043363" y="8951913"/>
            <a:ext cx="3094037"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defTabSz="946150">
              <a:defRPr sz="1200">
                <a:latin typeface="Times New Roman" panose="02020603050405020304" pitchFamily="18" charset="0"/>
              </a:defRPr>
            </a:lvl1pPr>
          </a:lstStyle>
          <a:p>
            <a:fld id="{352DB158-9ABD-44C7-96FE-00F0B8277E83}" type="slidenum">
              <a:rPr lang="en-US" altLang="en-US"/>
              <a:pPr/>
              <a:t>‹#›</a:t>
            </a:fld>
            <a:endParaRPr lang="en-US" altLang="en-US"/>
          </a:p>
        </p:txBody>
      </p:sp>
    </p:spTree>
    <p:extLst>
      <p:ext uri="{BB962C8B-B14F-4D97-AF65-F5344CB8AC3E}">
        <p14:creationId xmlns:p14="http://schemas.microsoft.com/office/powerpoint/2010/main" val="111214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94038"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51" name="Rectangle 3"/>
          <p:cNvSpPr>
            <a:spLocks noGrp="1" noChangeArrowheads="1"/>
          </p:cNvSpPr>
          <p:nvPr>
            <p:ph type="dt" idx="1"/>
          </p:nvPr>
        </p:nvSpPr>
        <p:spPr bwMode="auto">
          <a:xfrm>
            <a:off x="4043363" y="0"/>
            <a:ext cx="3094037" cy="471488"/>
          </a:xfrm>
          <a:prstGeom prst="rect">
            <a:avLst/>
          </a:prstGeom>
          <a:noFill/>
          <a:ln>
            <a:noFill/>
          </a:ln>
          <a:effectLst/>
        </p:spPr>
        <p:txBody>
          <a:bodyPr vert="horz" wrap="square" lIns="94578" tIns="47289" rIns="94578" bIns="47289" numCol="1" anchor="t" anchorCtr="0" compatLnSpc="1">
            <a:prstTxWarp prst="textNoShape">
              <a:avLst/>
            </a:prstTxWarp>
          </a:bodyPr>
          <a:lstStyle>
            <a:lvl1pPr defTabSz="946150">
              <a:defRPr sz="1200">
                <a:latin typeface="Times New Roman"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428625" y="706438"/>
            <a:ext cx="6278563" cy="3532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50913" y="4476750"/>
            <a:ext cx="5235575" cy="4240213"/>
          </a:xfrm>
          <a:prstGeom prst="rect">
            <a:avLst/>
          </a:prstGeom>
          <a:noFill/>
          <a:ln>
            <a:noFill/>
          </a:ln>
          <a:effectLst/>
        </p:spPr>
        <p:txBody>
          <a:bodyPr vert="horz" wrap="square" lIns="94578" tIns="47289" rIns="94578" bIns="472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51913"/>
            <a:ext cx="3094038"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algn="l" defTabSz="946150">
              <a:defRPr sz="1200">
                <a:latin typeface="Times New Roman" charset="0"/>
                <a:ea typeface="ＭＳ Ｐゴシック"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4043363" y="8951913"/>
            <a:ext cx="3094037" cy="471487"/>
          </a:xfrm>
          <a:prstGeom prst="rect">
            <a:avLst/>
          </a:prstGeom>
          <a:noFill/>
          <a:ln>
            <a:noFill/>
          </a:ln>
          <a:effectLst/>
        </p:spPr>
        <p:txBody>
          <a:bodyPr vert="horz" wrap="square" lIns="94578" tIns="47289" rIns="94578" bIns="47289" numCol="1" anchor="b" anchorCtr="0" compatLnSpc="1">
            <a:prstTxWarp prst="textNoShape">
              <a:avLst/>
            </a:prstTxWarp>
          </a:bodyPr>
          <a:lstStyle>
            <a:lvl1pPr defTabSz="946150">
              <a:defRPr sz="1200">
                <a:latin typeface="Times New Roman" panose="02020603050405020304" pitchFamily="18" charset="0"/>
              </a:defRPr>
            </a:lvl1pPr>
          </a:lstStyle>
          <a:p>
            <a:fld id="{2EF2D645-DF39-4EDB-AFE3-48FBA9C42118}" type="slidenum">
              <a:rPr lang="en-US" altLang="en-US"/>
              <a:pPr/>
              <a:t>‹#›</a:t>
            </a:fld>
            <a:endParaRPr lang="en-US" altLang="en-US"/>
          </a:p>
        </p:txBody>
      </p:sp>
    </p:spTree>
    <p:extLst>
      <p:ext uri="{BB962C8B-B14F-4D97-AF65-F5344CB8AC3E}">
        <p14:creationId xmlns:p14="http://schemas.microsoft.com/office/powerpoint/2010/main" val="3283887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4</a:t>
            </a:fld>
            <a:endParaRPr lang="en-US" altLang="en-US"/>
          </a:p>
        </p:txBody>
      </p:sp>
    </p:spTree>
    <p:extLst>
      <p:ext uri="{BB962C8B-B14F-4D97-AF65-F5344CB8AC3E}">
        <p14:creationId xmlns:p14="http://schemas.microsoft.com/office/powerpoint/2010/main" val="403539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33</a:t>
            </a:fld>
            <a:endParaRPr lang="en-US" altLang="en-US"/>
          </a:p>
        </p:txBody>
      </p:sp>
    </p:spTree>
    <p:extLst>
      <p:ext uri="{BB962C8B-B14F-4D97-AF65-F5344CB8AC3E}">
        <p14:creationId xmlns:p14="http://schemas.microsoft.com/office/powerpoint/2010/main" val="306228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35</a:t>
            </a:fld>
            <a:endParaRPr lang="en-US" altLang="en-US"/>
          </a:p>
        </p:txBody>
      </p:sp>
    </p:spTree>
    <p:extLst>
      <p:ext uri="{BB962C8B-B14F-4D97-AF65-F5344CB8AC3E}">
        <p14:creationId xmlns:p14="http://schemas.microsoft.com/office/powerpoint/2010/main" val="286046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42</a:t>
            </a:fld>
            <a:endParaRPr lang="en-US" altLang="en-US"/>
          </a:p>
        </p:txBody>
      </p:sp>
    </p:spTree>
    <p:extLst>
      <p:ext uri="{BB962C8B-B14F-4D97-AF65-F5344CB8AC3E}">
        <p14:creationId xmlns:p14="http://schemas.microsoft.com/office/powerpoint/2010/main" val="245385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5</a:t>
            </a:fld>
            <a:endParaRPr lang="en-US" altLang="en-US"/>
          </a:p>
        </p:txBody>
      </p:sp>
    </p:spTree>
    <p:extLst>
      <p:ext uri="{BB962C8B-B14F-4D97-AF65-F5344CB8AC3E}">
        <p14:creationId xmlns:p14="http://schemas.microsoft.com/office/powerpoint/2010/main" val="127045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6</a:t>
            </a:fld>
            <a:endParaRPr lang="en-US" altLang="en-US"/>
          </a:p>
        </p:txBody>
      </p:sp>
    </p:spTree>
    <p:extLst>
      <p:ext uri="{BB962C8B-B14F-4D97-AF65-F5344CB8AC3E}">
        <p14:creationId xmlns:p14="http://schemas.microsoft.com/office/powerpoint/2010/main" val="251108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8</a:t>
            </a:fld>
            <a:endParaRPr lang="en-US" altLang="en-US"/>
          </a:p>
        </p:txBody>
      </p:sp>
    </p:spTree>
    <p:extLst>
      <p:ext uri="{BB962C8B-B14F-4D97-AF65-F5344CB8AC3E}">
        <p14:creationId xmlns:p14="http://schemas.microsoft.com/office/powerpoint/2010/main" val="148967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14</a:t>
            </a:fld>
            <a:endParaRPr lang="en-US" altLang="en-US"/>
          </a:p>
        </p:txBody>
      </p:sp>
    </p:spTree>
    <p:extLst>
      <p:ext uri="{BB962C8B-B14F-4D97-AF65-F5344CB8AC3E}">
        <p14:creationId xmlns:p14="http://schemas.microsoft.com/office/powerpoint/2010/main" val="257913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16</a:t>
            </a:fld>
            <a:endParaRPr lang="en-US" altLang="en-US"/>
          </a:p>
        </p:txBody>
      </p:sp>
    </p:spTree>
    <p:extLst>
      <p:ext uri="{BB962C8B-B14F-4D97-AF65-F5344CB8AC3E}">
        <p14:creationId xmlns:p14="http://schemas.microsoft.com/office/powerpoint/2010/main" val="347000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21</a:t>
            </a:fld>
            <a:endParaRPr lang="en-US" altLang="en-US"/>
          </a:p>
        </p:txBody>
      </p:sp>
    </p:spTree>
    <p:extLst>
      <p:ext uri="{BB962C8B-B14F-4D97-AF65-F5344CB8AC3E}">
        <p14:creationId xmlns:p14="http://schemas.microsoft.com/office/powerpoint/2010/main" val="199805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042C786-447D-4AEB-9F1D-49FCABA30687}" type="slidenum">
              <a:rPr lang="en-US" altLang="en-US" smtClean="0"/>
              <a:pPr eaLnBrk="1" hangingPunct="1">
                <a:spcBef>
                  <a:spcPct val="0"/>
                </a:spcBef>
              </a:pPr>
              <a:t>27</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54446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2D645-DF39-4EDB-AFE3-48FBA9C42118}" type="slidenum">
              <a:rPr lang="en-US" altLang="en-US" smtClean="0"/>
              <a:pPr/>
              <a:t>32</a:t>
            </a:fld>
            <a:endParaRPr lang="en-US" altLang="en-US"/>
          </a:p>
        </p:txBody>
      </p:sp>
    </p:spTree>
    <p:extLst>
      <p:ext uri="{BB962C8B-B14F-4D97-AF65-F5344CB8AC3E}">
        <p14:creationId xmlns:p14="http://schemas.microsoft.com/office/powerpoint/2010/main" val="3436182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DE3C34-C23D-4D07-88E7-A02950B42885}"/>
              </a:ext>
            </a:extLst>
          </p:cNvPr>
          <p:cNvPicPr>
            <a:picLocks noChangeAspect="1"/>
          </p:cNvPicPr>
          <p:nvPr userDrawn="1"/>
        </p:nvPicPr>
        <p:blipFill>
          <a:blip r:embed="rId2"/>
          <a:stretch>
            <a:fillRect/>
          </a:stretch>
        </p:blipFill>
        <p:spPr>
          <a:xfrm>
            <a:off x="504" y="283"/>
            <a:ext cx="12190992" cy="6857433"/>
          </a:xfrm>
          <a:prstGeom prst="rect">
            <a:avLst/>
          </a:prstGeom>
        </p:spPr>
      </p:pic>
      <p:pic>
        <p:nvPicPr>
          <p:cNvPr id="9" name="Picture 12"/>
          <p:cNvPicPr>
            <a:picLocks noChangeAspect="1"/>
          </p:cNvPicPr>
          <p:nvPr userDrawn="1"/>
        </p:nvPicPr>
        <p:blipFill>
          <a:blip r:embed="rId3"/>
          <a:srcRect/>
          <a:stretch/>
        </p:blipFill>
        <p:spPr bwMode="auto">
          <a:xfrm>
            <a:off x="10159566" y="6142039"/>
            <a:ext cx="164551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userDrawn="1"/>
        </p:nvPicPr>
        <p:blipFill>
          <a:blip r:embed="rId4"/>
          <a:srcRect/>
          <a:stretch/>
        </p:blipFill>
        <p:spPr bwMode="auto">
          <a:xfrm>
            <a:off x="9315367" y="5976938"/>
            <a:ext cx="71596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noChangeAspect="1"/>
          </p:cNvSpPr>
          <p:nvPr>
            <p:ph type="title"/>
          </p:nvPr>
        </p:nvSpPr>
        <p:spPr>
          <a:xfrm>
            <a:off x="253859" y="476508"/>
            <a:ext cx="11669325" cy="1171539"/>
          </a:xfrm>
          <a:prstGeom prst="rect">
            <a:avLst/>
          </a:prstGeom>
        </p:spPr>
        <p:txBody>
          <a:bodyPr/>
          <a:lstStyle>
            <a:lvl1pPr indent="0" algn="l">
              <a:lnSpc>
                <a:spcPct val="100000"/>
              </a:lnSpc>
              <a:defRPr sz="3200" b="0">
                <a:solidFill>
                  <a:schemeClr val="bg1"/>
                </a:solidFill>
              </a:defRPr>
            </a:lvl1pPr>
          </a:lstStyle>
          <a:p>
            <a:r>
              <a:rPr lang="en-US" dirty="0"/>
              <a:t>Click to edit Master title style</a:t>
            </a:r>
          </a:p>
        </p:txBody>
      </p:sp>
      <p:sp>
        <p:nvSpPr>
          <p:cNvPr id="8" name="Text Placeholder 7"/>
          <p:cNvSpPr>
            <a:spLocks noGrp="1"/>
          </p:cNvSpPr>
          <p:nvPr>
            <p:ph type="body" sz="quarter" idx="10"/>
          </p:nvPr>
        </p:nvSpPr>
        <p:spPr>
          <a:xfrm>
            <a:off x="253859" y="2003561"/>
            <a:ext cx="6434324" cy="1541990"/>
          </a:xfrm>
          <a:prstGeom prst="rect">
            <a:avLst/>
          </a:prstGeom>
        </p:spPr>
        <p:txBody>
          <a:bodyPr vert="horz"/>
          <a:lstStyle>
            <a:lvl1pPr marL="0" indent="0">
              <a:buNone/>
              <a:defRPr sz="2800">
                <a:solidFill>
                  <a:schemeClr val="bg1"/>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A115BEAD-8D20-4549-8D7A-1C13B694D08B}"/>
              </a:ext>
            </a:extLst>
          </p:cNvPr>
          <p:cNvSpPr>
            <a:spLocks noGrp="1"/>
          </p:cNvSpPr>
          <p:nvPr>
            <p:ph type="body" sz="quarter" idx="12"/>
          </p:nvPr>
        </p:nvSpPr>
        <p:spPr>
          <a:xfrm>
            <a:off x="253859" y="3898870"/>
            <a:ext cx="6434324" cy="906044"/>
          </a:xfrm>
          <a:prstGeom prst="rect">
            <a:avLst/>
          </a:prstGeom>
        </p:spPr>
        <p:txBody>
          <a:bodyPr vert="horz"/>
          <a:lstStyle>
            <a:lvl1pPr marL="0" indent="0">
              <a:buNone/>
              <a:defRPr sz="2400">
                <a:solidFill>
                  <a:schemeClr val="bg1"/>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5279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0" y="1419225"/>
            <a:ext cx="11498263"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bwMode="auto">
          <a:xfrm>
            <a:off x="290909" y="290512"/>
            <a:ext cx="11499454" cy="74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lvl1pPr>
          </a:lstStyle>
          <a:p>
            <a:pPr lvl="0"/>
            <a:r>
              <a:rPr lang="en-US" dirty="0"/>
              <a:t>Click to edit Master title style</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3"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Tree>
    <p:extLst>
      <p:ext uri="{BB962C8B-B14F-4D97-AF65-F5344CB8AC3E}">
        <p14:creationId xmlns:p14="http://schemas.microsoft.com/office/powerpoint/2010/main" val="245982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_Two Columns">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0" y="1419225"/>
            <a:ext cx="5577840"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bwMode="auto">
          <a:xfrm>
            <a:off x="290909" y="290512"/>
            <a:ext cx="11499454" cy="74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lvl1pPr>
          </a:lstStyle>
          <a:p>
            <a:pPr lvl="0"/>
            <a:r>
              <a:rPr lang="en-US" dirty="0"/>
              <a:t>Click to edit Master title style</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3"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
        <p:nvSpPr>
          <p:cNvPr id="8" name="Text Placeholder 5">
            <a:extLst>
              <a:ext uri="{FF2B5EF4-FFF2-40B4-BE49-F238E27FC236}">
                <a16:creationId xmlns:a16="http://schemas.microsoft.com/office/drawing/2014/main" id="{115F398A-88B7-43F5-ADAC-F6FB3EF130AD}"/>
              </a:ext>
            </a:extLst>
          </p:cNvPr>
          <p:cNvSpPr>
            <a:spLocks noGrp="1"/>
          </p:cNvSpPr>
          <p:nvPr>
            <p:ph type="body" sz="quarter" idx="11"/>
          </p:nvPr>
        </p:nvSpPr>
        <p:spPr>
          <a:xfrm>
            <a:off x="6212523" y="1419225"/>
            <a:ext cx="5577840"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0032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o Logo">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sp>
        <p:nvSpPr>
          <p:cNvPr id="6" name="Slide Number Placeholder 1">
            <a:extLst>
              <a:ext uri="{FF2B5EF4-FFF2-40B4-BE49-F238E27FC236}">
                <a16:creationId xmlns:a16="http://schemas.microsoft.com/office/drawing/2014/main" id="{A13D5CF6-1FA2-4E55-8B7A-2359A78D208B}"/>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dirty="0"/>
          </a:p>
        </p:txBody>
      </p:sp>
      <p:sp>
        <p:nvSpPr>
          <p:cNvPr id="7" name="Title Placeholder 1">
            <a:extLst>
              <a:ext uri="{FF2B5EF4-FFF2-40B4-BE49-F238E27FC236}">
                <a16:creationId xmlns:a16="http://schemas.microsoft.com/office/drawing/2014/main" id="{F5FC2460-E670-44C0-A3B0-C532D7DF02A2}"/>
              </a:ext>
            </a:extLst>
          </p:cNvPr>
          <p:cNvSpPr>
            <a:spLocks noGrp="1"/>
          </p:cNvSpPr>
          <p:nvPr>
            <p:ph type="title"/>
          </p:nvPr>
        </p:nvSpPr>
        <p:spPr bwMode="auto">
          <a:xfrm>
            <a:off x="290909" y="290512"/>
            <a:ext cx="11499454" cy="74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lvl1pPr>
          </a:lstStyle>
          <a:p>
            <a:pPr lvl="0"/>
            <a:r>
              <a:rPr lang="en-US" dirty="0"/>
              <a:t>Click to edit Master title style</a:t>
            </a:r>
          </a:p>
        </p:txBody>
      </p:sp>
      <p:sp>
        <p:nvSpPr>
          <p:cNvPr id="8" name="Text Placeholder 5">
            <a:extLst>
              <a:ext uri="{FF2B5EF4-FFF2-40B4-BE49-F238E27FC236}">
                <a16:creationId xmlns:a16="http://schemas.microsoft.com/office/drawing/2014/main" id="{7216F8E8-D947-4483-911A-EE38B94498F9}"/>
              </a:ext>
            </a:extLst>
          </p:cNvPr>
          <p:cNvSpPr>
            <a:spLocks noGrp="1"/>
          </p:cNvSpPr>
          <p:nvPr>
            <p:ph type="body" sz="quarter" idx="10"/>
          </p:nvPr>
        </p:nvSpPr>
        <p:spPr>
          <a:xfrm>
            <a:off x="292100" y="1419225"/>
            <a:ext cx="11498263"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648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85AC3-4344-43BF-8EF9-DABF7D19B0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45164-98B7-4906-A873-A4FB5005EB0E}" type="slidenum">
              <a:rPr lang="en-US" smtClean="0"/>
              <a:pPr/>
              <a:t>‹#›</a:t>
            </a:fld>
            <a:endParaRPr lang="en-US"/>
          </a:p>
        </p:txBody>
      </p:sp>
    </p:spTree>
    <p:extLst>
      <p:ext uri="{BB962C8B-B14F-4D97-AF65-F5344CB8AC3E}">
        <p14:creationId xmlns:p14="http://schemas.microsoft.com/office/powerpoint/2010/main" val="4172800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B9B7DBB-482D-419D-BC3E-C3EF64C1953B}"/>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
        <p:nvSpPr>
          <p:cNvPr id="4" name="Rectangle 3">
            <a:extLst>
              <a:ext uri="{FF2B5EF4-FFF2-40B4-BE49-F238E27FC236}">
                <a16:creationId xmlns:a16="http://schemas.microsoft.com/office/drawing/2014/main" id="{4B1830FA-8EF4-437C-93F4-00F5E273B4C0}"/>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spTree>
  </p:cSld>
  <p:clrMap bg1="lt1" tx1="dk1" bg2="lt2" tx2="dk2" accent1="accent1" accent2="accent2" accent3="accent3" accent4="accent4" accent5="accent5" accent6="accent6" hlink="hlink" folHlink="folHlink"/>
  <p:sldLayoutIdLst>
    <p:sldLayoutId id="2147484079" r:id="rId1"/>
    <p:sldLayoutId id="2147484085" r:id="rId2"/>
    <p:sldLayoutId id="2147484087" r:id="rId3"/>
    <p:sldLayoutId id="2147484084" r:id="rId4"/>
    <p:sldLayoutId id="2147484088" r:id="rId5"/>
  </p:sldLayoutIdLst>
  <p:hf hdr="0" ftr="0"/>
  <p:txStyles>
    <p:titleStyle>
      <a:lvl1pPr algn="l" rtl="0" eaLnBrk="0" fontAlgn="base" hangingPunct="0">
        <a:spcBef>
          <a:spcPct val="0"/>
        </a:spcBef>
        <a:spcAft>
          <a:spcPct val="0"/>
        </a:spcAft>
        <a:defRPr sz="2500" b="1">
          <a:solidFill>
            <a:sysClr val="windowText" lastClr="000000"/>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anose="020B0600070205080204"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anose="020B0600070205080204"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anose="020B0600070205080204" pitchFamily="34" charset="-128"/>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anose="020B0600070205080204"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anose="020B0600070205080204"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video" Target="https://www.youtube.com/embed/Eql5c4m_N68?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tif"/><Relationship Id="rId5" Type="http://schemas.openxmlformats.org/officeDocument/2006/relationships/image" Target="../media/image36.pn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F3115B-2990-47EA-8EC4-6884350DBE85}"/>
              </a:ext>
            </a:extLst>
          </p:cNvPr>
          <p:cNvSpPr>
            <a:spLocks noGrp="1"/>
          </p:cNvSpPr>
          <p:nvPr>
            <p:ph type="title"/>
          </p:nvPr>
        </p:nvSpPr>
        <p:spPr>
          <a:xfrm>
            <a:off x="89211" y="476508"/>
            <a:ext cx="12024020" cy="1171539"/>
          </a:xfrm>
        </p:spPr>
        <p:txBody>
          <a:bodyPr>
            <a:normAutofit fontScale="90000"/>
          </a:bodyPr>
          <a:lstStyle/>
          <a:p>
            <a:pPr algn="ctr"/>
            <a:r>
              <a:rPr lang="en-US" sz="3600" b="1">
                <a:effectLst/>
              </a:rPr>
              <a:t>Research </a:t>
            </a:r>
            <a:r>
              <a:rPr lang="en-US" sz="3600" b="1" dirty="0">
                <a:effectLst/>
              </a:rPr>
              <a:t>and Clinical Applications of TMS in Pediatric and Neurodevelopmental Populations</a:t>
            </a:r>
            <a:br>
              <a:rPr lang="en-US" sz="3600" b="1" dirty="0">
                <a:effectLst/>
              </a:rPr>
            </a:br>
            <a:br>
              <a:rPr lang="en-US" sz="3200" dirty="0"/>
            </a:br>
            <a:endParaRPr lang="en-US" sz="3200" dirty="0"/>
          </a:p>
        </p:txBody>
      </p:sp>
      <p:sp>
        <p:nvSpPr>
          <p:cNvPr id="7" name="Text Placeholder 2">
            <a:extLst>
              <a:ext uri="{FF2B5EF4-FFF2-40B4-BE49-F238E27FC236}">
                <a16:creationId xmlns:a16="http://schemas.microsoft.com/office/drawing/2014/main" id="{7A4D0713-C807-4150-9DB3-3619674B4AC6}"/>
              </a:ext>
            </a:extLst>
          </p:cNvPr>
          <p:cNvSpPr>
            <a:spLocks noGrp="1"/>
          </p:cNvSpPr>
          <p:nvPr>
            <p:ph type="body" sz="quarter" idx="10"/>
          </p:nvPr>
        </p:nvSpPr>
        <p:spPr>
          <a:xfrm>
            <a:off x="2525114" y="2087139"/>
            <a:ext cx="7253394" cy="1541990"/>
          </a:xfrm>
        </p:spPr>
        <p:txBody>
          <a:bodyPr/>
          <a:lstStyle/>
          <a:p>
            <a:pPr algn="ctr"/>
            <a:endParaRPr lang="en-US" altLang="en-US" sz="2800" dirty="0"/>
          </a:p>
          <a:p>
            <a:pPr algn="ctr"/>
            <a:r>
              <a:rPr lang="en-US" altLang="en-US" b="1" dirty="0"/>
              <a:t>Lindsay M. Oberman, PhD</a:t>
            </a:r>
          </a:p>
        </p:txBody>
      </p:sp>
      <p:sp>
        <p:nvSpPr>
          <p:cNvPr id="8" name="Text Placeholder 2">
            <a:extLst>
              <a:ext uri="{FF2B5EF4-FFF2-40B4-BE49-F238E27FC236}">
                <a16:creationId xmlns:a16="http://schemas.microsoft.com/office/drawing/2014/main" id="{25E8F11E-E1EC-4B78-A4D0-6439993286F4}"/>
              </a:ext>
            </a:extLst>
          </p:cNvPr>
          <p:cNvSpPr txBox="1">
            <a:spLocks/>
          </p:cNvSpPr>
          <p:nvPr/>
        </p:nvSpPr>
        <p:spPr>
          <a:xfrm>
            <a:off x="-1" y="4770861"/>
            <a:ext cx="7661189" cy="682086"/>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339725"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mn-lt"/>
                <a:ea typeface="+mn-ea"/>
                <a:cs typeface="+mn-cs"/>
              </a:defRPr>
            </a:lvl2pPr>
            <a:lvl3pPr marL="749300"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mn-lt"/>
                <a:ea typeface="+mn-ea"/>
                <a:cs typeface="+mn-cs"/>
              </a:defRPr>
            </a:lvl3pPr>
            <a:lvl4pPr marL="1079500"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bg2"/>
                </a:solidFill>
                <a:effectLst/>
                <a:latin typeface="Calibri" panose="020F0502020204030204" pitchFamily="34" charset="0"/>
                <a:ea typeface="Calibri" panose="020F0502020204030204" pitchFamily="34" charset="0"/>
              </a:rPr>
              <a:t>Clinical TMS Society Grand Rounds</a:t>
            </a:r>
            <a:endParaRPr lang="en-US" altLang="en-US" dirty="0">
              <a:solidFill>
                <a:schemeClr val="bg2"/>
              </a:solidFill>
            </a:endParaRPr>
          </a:p>
          <a:p>
            <a:pPr>
              <a:spcBef>
                <a:spcPts val="0"/>
              </a:spcBef>
            </a:pPr>
            <a:endParaRPr lang="en-US" altLang="en-US" sz="2400" dirty="0"/>
          </a:p>
          <a:p>
            <a:pPr>
              <a:spcBef>
                <a:spcPts val="0"/>
              </a:spcBef>
            </a:pPr>
            <a:r>
              <a:rPr lang="en-US" altLang="en-US" sz="2400" dirty="0"/>
              <a:t>March 5, 2024</a:t>
            </a:r>
          </a:p>
          <a:p>
            <a:pPr>
              <a:spcBef>
                <a:spcPts val="0"/>
              </a:spcBef>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915BD-0A64-4BD6-AE1B-4B43FAD9FCD7}"/>
              </a:ext>
            </a:extLst>
          </p:cNvPr>
          <p:cNvSpPr>
            <a:spLocks noGrp="1"/>
          </p:cNvSpPr>
          <p:nvPr>
            <p:ph type="title"/>
          </p:nvPr>
        </p:nvSpPr>
        <p:spPr/>
        <p:txBody>
          <a:bodyPr/>
          <a:lstStyle/>
          <a:p>
            <a:r>
              <a:rPr lang="en-US" dirty="0"/>
              <a:t>Brain Charts for Human Lifespan, 2022</a:t>
            </a:r>
          </a:p>
        </p:txBody>
      </p:sp>
      <p:sp>
        <p:nvSpPr>
          <p:cNvPr id="4" name="Slide Number Placeholder 3">
            <a:extLst>
              <a:ext uri="{FF2B5EF4-FFF2-40B4-BE49-F238E27FC236}">
                <a16:creationId xmlns:a16="http://schemas.microsoft.com/office/drawing/2014/main" id="{2510642A-9775-474A-9DFD-9AD5D08A1AFF}"/>
              </a:ext>
            </a:extLst>
          </p:cNvPr>
          <p:cNvSpPr>
            <a:spLocks noGrp="1"/>
          </p:cNvSpPr>
          <p:nvPr>
            <p:ph type="sldNum" sz="quarter" idx="4"/>
          </p:nvPr>
        </p:nvSpPr>
        <p:spPr/>
        <p:txBody>
          <a:bodyPr/>
          <a:lstStyle/>
          <a:p>
            <a:fld id="{14DA8466-51B6-440F-8995-3D5918D9CE24}" type="slidenum">
              <a:rPr lang="en-US" smtClean="0"/>
              <a:pPr/>
              <a:t>10</a:t>
            </a:fld>
            <a:endParaRPr lang="en-US"/>
          </a:p>
        </p:txBody>
      </p:sp>
      <p:pic>
        <p:nvPicPr>
          <p:cNvPr id="8" name="Picture 7">
            <a:extLst>
              <a:ext uri="{FF2B5EF4-FFF2-40B4-BE49-F238E27FC236}">
                <a16:creationId xmlns:a16="http://schemas.microsoft.com/office/drawing/2014/main" id="{EF67481B-F095-4BD6-8055-10BF12EAEDFC}"/>
              </a:ext>
            </a:extLst>
          </p:cNvPr>
          <p:cNvPicPr>
            <a:picLocks noChangeAspect="1"/>
          </p:cNvPicPr>
          <p:nvPr/>
        </p:nvPicPr>
        <p:blipFill rotWithShape="1">
          <a:blip r:embed="rId2"/>
          <a:srcRect l="20980" t="27393" r="23075"/>
          <a:stretch/>
        </p:blipFill>
        <p:spPr>
          <a:xfrm>
            <a:off x="2296297" y="1293412"/>
            <a:ext cx="7599405" cy="5239506"/>
          </a:xfrm>
          <a:prstGeom prst="rect">
            <a:avLst/>
          </a:prstGeom>
        </p:spPr>
      </p:pic>
    </p:spTree>
    <p:extLst>
      <p:ext uri="{BB962C8B-B14F-4D97-AF65-F5344CB8AC3E}">
        <p14:creationId xmlns:p14="http://schemas.microsoft.com/office/powerpoint/2010/main" val="226539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EE43B-BC62-4073-BBF2-4A6526D310E0}"/>
              </a:ext>
            </a:extLst>
          </p:cNvPr>
          <p:cNvSpPr>
            <a:spLocks noGrp="1"/>
          </p:cNvSpPr>
          <p:nvPr>
            <p:ph type="title"/>
          </p:nvPr>
        </p:nvSpPr>
        <p:spPr/>
        <p:txBody>
          <a:bodyPr/>
          <a:lstStyle/>
          <a:p>
            <a:r>
              <a:rPr lang="en-US" dirty="0"/>
              <a:t>Brain Charts for Human Lifespan, 2022</a:t>
            </a:r>
          </a:p>
        </p:txBody>
      </p:sp>
      <p:sp>
        <p:nvSpPr>
          <p:cNvPr id="4" name="Slide Number Placeholder 3">
            <a:extLst>
              <a:ext uri="{FF2B5EF4-FFF2-40B4-BE49-F238E27FC236}">
                <a16:creationId xmlns:a16="http://schemas.microsoft.com/office/drawing/2014/main" id="{A8FB2015-43E6-4577-99FA-831CF907BA3E}"/>
              </a:ext>
            </a:extLst>
          </p:cNvPr>
          <p:cNvSpPr>
            <a:spLocks noGrp="1"/>
          </p:cNvSpPr>
          <p:nvPr>
            <p:ph type="sldNum" sz="quarter" idx="4"/>
          </p:nvPr>
        </p:nvSpPr>
        <p:spPr/>
        <p:txBody>
          <a:bodyPr/>
          <a:lstStyle/>
          <a:p>
            <a:fld id="{14DA8466-51B6-440F-8995-3D5918D9CE24}" type="slidenum">
              <a:rPr lang="en-US" smtClean="0"/>
              <a:pPr/>
              <a:t>11</a:t>
            </a:fld>
            <a:endParaRPr lang="en-US"/>
          </a:p>
        </p:txBody>
      </p:sp>
      <p:pic>
        <p:nvPicPr>
          <p:cNvPr id="7" name="Picture 6">
            <a:extLst>
              <a:ext uri="{FF2B5EF4-FFF2-40B4-BE49-F238E27FC236}">
                <a16:creationId xmlns:a16="http://schemas.microsoft.com/office/drawing/2014/main" id="{824B38B0-654E-4C4F-9681-37B50680A80C}"/>
              </a:ext>
            </a:extLst>
          </p:cNvPr>
          <p:cNvPicPr>
            <a:picLocks noChangeAspect="1"/>
          </p:cNvPicPr>
          <p:nvPr/>
        </p:nvPicPr>
        <p:blipFill rotWithShape="1">
          <a:blip r:embed="rId2"/>
          <a:srcRect l="14594" t="27584" r="19121" b="2825"/>
          <a:stretch/>
        </p:blipFill>
        <p:spPr>
          <a:xfrm>
            <a:off x="877329" y="1390220"/>
            <a:ext cx="9625914" cy="5368926"/>
          </a:xfrm>
          <a:prstGeom prst="rect">
            <a:avLst/>
          </a:prstGeom>
        </p:spPr>
      </p:pic>
      <p:sp>
        <p:nvSpPr>
          <p:cNvPr id="2" name="Oval 1">
            <a:extLst>
              <a:ext uri="{FF2B5EF4-FFF2-40B4-BE49-F238E27FC236}">
                <a16:creationId xmlns:a16="http://schemas.microsoft.com/office/drawing/2014/main" id="{122E208B-C3C6-D634-B7C7-214E3BF27249}"/>
              </a:ext>
            </a:extLst>
          </p:cNvPr>
          <p:cNvSpPr/>
          <p:nvPr/>
        </p:nvSpPr>
        <p:spPr bwMode="auto">
          <a:xfrm>
            <a:off x="7241060" y="3744097"/>
            <a:ext cx="1841157" cy="1235676"/>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5" name="Oval 4">
            <a:extLst>
              <a:ext uri="{FF2B5EF4-FFF2-40B4-BE49-F238E27FC236}">
                <a16:creationId xmlns:a16="http://schemas.microsoft.com/office/drawing/2014/main" id="{582469C8-69BF-7463-27A2-D386079FFCC2}"/>
              </a:ext>
            </a:extLst>
          </p:cNvPr>
          <p:cNvSpPr/>
          <p:nvPr/>
        </p:nvSpPr>
        <p:spPr bwMode="auto">
          <a:xfrm>
            <a:off x="2426044" y="4563762"/>
            <a:ext cx="1841157" cy="1235676"/>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Oval 5">
            <a:extLst>
              <a:ext uri="{FF2B5EF4-FFF2-40B4-BE49-F238E27FC236}">
                <a16:creationId xmlns:a16="http://schemas.microsoft.com/office/drawing/2014/main" id="{C8413CC1-E4D6-13F8-DD41-3CAD559041D3}"/>
              </a:ext>
            </a:extLst>
          </p:cNvPr>
          <p:cNvSpPr/>
          <p:nvPr/>
        </p:nvSpPr>
        <p:spPr bwMode="auto">
          <a:xfrm>
            <a:off x="768178" y="4563762"/>
            <a:ext cx="1841157" cy="1235676"/>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78644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88DF6-CA08-41E6-BB6F-416C023C3D87}"/>
              </a:ext>
            </a:extLst>
          </p:cNvPr>
          <p:cNvSpPr>
            <a:spLocks noGrp="1"/>
          </p:cNvSpPr>
          <p:nvPr>
            <p:ph type="title"/>
          </p:nvPr>
        </p:nvSpPr>
        <p:spPr/>
        <p:txBody>
          <a:bodyPr/>
          <a:lstStyle/>
          <a:p>
            <a:r>
              <a:rPr lang="en-US" dirty="0"/>
              <a:t>Children/Adolescents are not just Small Adults</a:t>
            </a:r>
          </a:p>
        </p:txBody>
      </p:sp>
      <p:sp>
        <p:nvSpPr>
          <p:cNvPr id="4" name="Slide Number Placeholder 3">
            <a:extLst>
              <a:ext uri="{FF2B5EF4-FFF2-40B4-BE49-F238E27FC236}">
                <a16:creationId xmlns:a16="http://schemas.microsoft.com/office/drawing/2014/main" id="{ED9C80FF-02A1-461D-A6D8-313017E786B0}"/>
              </a:ext>
            </a:extLst>
          </p:cNvPr>
          <p:cNvSpPr>
            <a:spLocks noGrp="1"/>
          </p:cNvSpPr>
          <p:nvPr>
            <p:ph type="sldNum" sz="quarter" idx="4"/>
          </p:nvPr>
        </p:nvSpPr>
        <p:spPr/>
        <p:txBody>
          <a:bodyPr/>
          <a:lstStyle/>
          <a:p>
            <a:fld id="{14DA8466-51B6-440F-8995-3D5918D9CE24}" type="slidenum">
              <a:rPr lang="en-US" smtClean="0"/>
              <a:pPr/>
              <a:t>12</a:t>
            </a:fld>
            <a:endParaRPr lang="en-US"/>
          </a:p>
        </p:txBody>
      </p:sp>
      <p:pic>
        <p:nvPicPr>
          <p:cNvPr id="2050" name="Picture 2" descr="For asthma – children are not small adults - NPS MedicineWise">
            <a:extLst>
              <a:ext uri="{FF2B5EF4-FFF2-40B4-BE49-F238E27FC236}">
                <a16:creationId xmlns:a16="http://schemas.microsoft.com/office/drawing/2014/main" id="{CAC90C49-1698-4853-B242-38AB576C7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00" t="13507" r="15180" b="712"/>
          <a:stretch/>
        </p:blipFill>
        <p:spPr bwMode="auto">
          <a:xfrm>
            <a:off x="8120743" y="1379285"/>
            <a:ext cx="3669620" cy="45114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EA293D-7AEF-4EA3-B586-D6719B063377}"/>
              </a:ext>
            </a:extLst>
          </p:cNvPr>
          <p:cNvSpPr txBox="1"/>
          <p:nvPr/>
        </p:nvSpPr>
        <p:spPr>
          <a:xfrm>
            <a:off x="290909" y="1430562"/>
            <a:ext cx="7728626" cy="3908762"/>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600" dirty="0"/>
              <a:t>Across Development…</a:t>
            </a:r>
          </a:p>
          <a:p>
            <a:pPr marL="800100" lvl="1" indent="-342900" algn="l">
              <a:spcAft>
                <a:spcPts val="1200"/>
              </a:spcAft>
              <a:buFont typeface="Arial" panose="020B0604020202020204" pitchFamily="34" charset="0"/>
              <a:buChar char="•"/>
            </a:pPr>
            <a:r>
              <a:rPr lang="en-US" sz="2600" dirty="0">
                <a:solidFill>
                  <a:schemeClr val="bg1">
                    <a:lumMod val="65000"/>
                  </a:schemeClr>
                </a:solidFill>
              </a:rPr>
              <a:t>Cortical Regions are growing, shrinking, and shaping at variable speeds.</a:t>
            </a:r>
          </a:p>
          <a:p>
            <a:pPr marL="800100" lvl="1" indent="-342900" algn="l">
              <a:spcAft>
                <a:spcPts val="1200"/>
              </a:spcAft>
              <a:buFont typeface="Arial" panose="020B0604020202020204" pitchFamily="34" charset="0"/>
              <a:buChar char="•"/>
            </a:pPr>
            <a:r>
              <a:rPr lang="en-US" sz="2600" dirty="0">
                <a:solidFill>
                  <a:schemeClr val="bg1">
                    <a:lumMod val="65000"/>
                  </a:schemeClr>
                </a:solidFill>
              </a:rPr>
              <a:t>Neurochemicals are </a:t>
            </a:r>
            <a:r>
              <a:rPr lang="en-US" sz="2600" dirty="0" err="1">
                <a:solidFill>
                  <a:schemeClr val="bg1">
                    <a:lumMod val="65000"/>
                  </a:schemeClr>
                </a:solidFill>
              </a:rPr>
              <a:t>fluxuating</a:t>
            </a:r>
            <a:endParaRPr lang="en-US" sz="2600" dirty="0">
              <a:solidFill>
                <a:schemeClr val="bg1">
                  <a:lumMod val="65000"/>
                </a:schemeClr>
              </a:solidFill>
            </a:endParaRPr>
          </a:p>
          <a:p>
            <a:pPr marL="800100" lvl="1" indent="-342900" algn="l">
              <a:spcAft>
                <a:spcPts val="1200"/>
              </a:spcAft>
              <a:buFont typeface="Arial" panose="020B0604020202020204" pitchFamily="34" charset="0"/>
              <a:buChar char="•"/>
            </a:pPr>
            <a:r>
              <a:rPr lang="en-US" sz="2600" dirty="0">
                <a:solidFill>
                  <a:schemeClr val="bg1">
                    <a:lumMod val="65000"/>
                  </a:schemeClr>
                </a:solidFill>
              </a:rPr>
              <a:t>Myelination is occurring</a:t>
            </a:r>
          </a:p>
          <a:p>
            <a:pPr marL="800100" lvl="1" indent="-342900" algn="l">
              <a:spcAft>
                <a:spcPts val="1200"/>
              </a:spcAft>
              <a:buFont typeface="Arial" panose="020B0604020202020204" pitchFamily="34" charset="0"/>
              <a:buChar char="•"/>
            </a:pPr>
            <a:r>
              <a:rPr lang="en-US" sz="2600" dirty="0"/>
              <a:t>Functional networks are forming and being modified by developmental and experience-dependent plasticity </a:t>
            </a:r>
          </a:p>
        </p:txBody>
      </p:sp>
    </p:spTree>
    <p:extLst>
      <p:ext uri="{BB962C8B-B14F-4D97-AF65-F5344CB8AC3E}">
        <p14:creationId xmlns:p14="http://schemas.microsoft.com/office/powerpoint/2010/main" val="276461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88DF6-CA08-41E6-BB6F-416C023C3D87}"/>
              </a:ext>
            </a:extLst>
          </p:cNvPr>
          <p:cNvSpPr>
            <a:spLocks noGrp="1"/>
          </p:cNvSpPr>
          <p:nvPr>
            <p:ph type="title"/>
          </p:nvPr>
        </p:nvSpPr>
        <p:spPr/>
        <p:txBody>
          <a:bodyPr/>
          <a:lstStyle/>
          <a:p>
            <a:r>
              <a:rPr lang="en-US" dirty="0"/>
              <a:t>Differential Development by System/Network across the age span</a:t>
            </a:r>
          </a:p>
        </p:txBody>
      </p:sp>
      <p:sp>
        <p:nvSpPr>
          <p:cNvPr id="4" name="Slide Number Placeholder 3">
            <a:extLst>
              <a:ext uri="{FF2B5EF4-FFF2-40B4-BE49-F238E27FC236}">
                <a16:creationId xmlns:a16="http://schemas.microsoft.com/office/drawing/2014/main" id="{ED9C80FF-02A1-461D-A6D8-313017E786B0}"/>
              </a:ext>
            </a:extLst>
          </p:cNvPr>
          <p:cNvSpPr>
            <a:spLocks noGrp="1"/>
          </p:cNvSpPr>
          <p:nvPr>
            <p:ph type="sldNum" sz="quarter" idx="4"/>
          </p:nvPr>
        </p:nvSpPr>
        <p:spPr/>
        <p:txBody>
          <a:bodyPr/>
          <a:lstStyle/>
          <a:p>
            <a:fld id="{14DA8466-51B6-440F-8995-3D5918D9CE24}" type="slidenum">
              <a:rPr lang="en-US" smtClean="0"/>
              <a:pPr/>
              <a:t>13</a:t>
            </a:fld>
            <a:endParaRPr lang="en-US"/>
          </a:p>
        </p:txBody>
      </p:sp>
      <p:pic>
        <p:nvPicPr>
          <p:cNvPr id="1026" name="Picture 2" descr="Fig. 1">
            <a:extLst>
              <a:ext uri="{FF2B5EF4-FFF2-40B4-BE49-F238E27FC236}">
                <a16:creationId xmlns:a16="http://schemas.microsoft.com/office/drawing/2014/main" id="{851ACD4E-583E-4BA1-8CD1-866F40DC1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04" y="4276219"/>
            <a:ext cx="5666926" cy="247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3E8918-D261-4AAB-81BF-2BF7C78CD426}"/>
              </a:ext>
            </a:extLst>
          </p:cNvPr>
          <p:cNvSpPr txBox="1"/>
          <p:nvPr/>
        </p:nvSpPr>
        <p:spPr>
          <a:xfrm>
            <a:off x="7249886" y="6170957"/>
            <a:ext cx="2656114" cy="338554"/>
          </a:xfrm>
          <a:prstGeom prst="rect">
            <a:avLst/>
          </a:prstGeom>
          <a:noFill/>
        </p:spPr>
        <p:txBody>
          <a:bodyPr wrap="square" rtlCol="0">
            <a:spAutoFit/>
          </a:bodyPr>
          <a:lstStyle/>
          <a:p>
            <a:r>
              <a:rPr lang="en-US" sz="1600" dirty="0" err="1"/>
              <a:t>Piekarski</a:t>
            </a:r>
            <a:r>
              <a:rPr lang="en-US" sz="1600" dirty="0"/>
              <a:t> et al., 2017</a:t>
            </a:r>
          </a:p>
        </p:txBody>
      </p:sp>
      <p:pic>
        <p:nvPicPr>
          <p:cNvPr id="6" name="Picture 2" descr="http://www.nature.com/pr/journal/v57/n5-2/images/pr2005138f1.jpg">
            <a:extLst>
              <a:ext uri="{FF2B5EF4-FFF2-40B4-BE49-F238E27FC236}">
                <a16:creationId xmlns:a16="http://schemas.microsoft.com/office/drawing/2014/main" id="{E221EAE3-7AB8-41EB-B2C1-C1597F91A853}"/>
              </a:ext>
            </a:extLst>
          </p:cNvPr>
          <p:cNvPicPr>
            <a:picLocks noChangeAspect="1" noChangeArrowheads="1"/>
          </p:cNvPicPr>
          <p:nvPr/>
        </p:nvPicPr>
        <p:blipFill rotWithShape="1">
          <a:blip r:embed="rId3" cstate="print"/>
          <a:srcRect t="7378"/>
          <a:stretch/>
        </p:blipFill>
        <p:spPr bwMode="auto">
          <a:xfrm>
            <a:off x="290909" y="1415143"/>
            <a:ext cx="6729122" cy="2747014"/>
          </a:xfrm>
          <a:prstGeom prst="rect">
            <a:avLst/>
          </a:prstGeom>
          <a:noFill/>
        </p:spPr>
      </p:pic>
      <p:sp>
        <p:nvSpPr>
          <p:cNvPr id="7" name="Rectangle 6">
            <a:extLst>
              <a:ext uri="{FF2B5EF4-FFF2-40B4-BE49-F238E27FC236}">
                <a16:creationId xmlns:a16="http://schemas.microsoft.com/office/drawing/2014/main" id="{6558E3F4-89DF-4EDE-85F5-9C40927D9555}"/>
              </a:ext>
            </a:extLst>
          </p:cNvPr>
          <p:cNvSpPr/>
          <p:nvPr/>
        </p:nvSpPr>
        <p:spPr>
          <a:xfrm>
            <a:off x="6466115" y="3693557"/>
            <a:ext cx="2466829" cy="338554"/>
          </a:xfrm>
          <a:prstGeom prst="rect">
            <a:avLst/>
          </a:prstGeom>
        </p:spPr>
        <p:txBody>
          <a:bodyPr wrap="none">
            <a:spAutoFit/>
          </a:bodyPr>
          <a:lstStyle/>
          <a:p>
            <a:r>
              <a:rPr lang="en-US" sz="1600" dirty="0" err="1"/>
              <a:t>Georgieff</a:t>
            </a:r>
            <a:r>
              <a:rPr lang="en-US" sz="1600" baseline="30000" dirty="0"/>
              <a:t> </a:t>
            </a:r>
            <a:r>
              <a:rPr lang="en-US" sz="1600" dirty="0"/>
              <a:t>and Innis, 2005</a:t>
            </a:r>
          </a:p>
        </p:txBody>
      </p:sp>
    </p:spTree>
    <p:extLst>
      <p:ext uri="{BB962C8B-B14F-4D97-AF65-F5344CB8AC3E}">
        <p14:creationId xmlns:p14="http://schemas.microsoft.com/office/powerpoint/2010/main" val="180932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88DF6-CA08-41E6-BB6F-416C023C3D87}"/>
              </a:ext>
            </a:extLst>
          </p:cNvPr>
          <p:cNvSpPr>
            <a:spLocks noGrp="1"/>
          </p:cNvSpPr>
          <p:nvPr>
            <p:ph type="title"/>
          </p:nvPr>
        </p:nvSpPr>
        <p:spPr/>
        <p:txBody>
          <a:bodyPr/>
          <a:lstStyle/>
          <a:p>
            <a:r>
              <a:rPr lang="en-US" dirty="0"/>
              <a:t>Children/Adolescents are not just Small Adults</a:t>
            </a:r>
          </a:p>
        </p:txBody>
      </p:sp>
      <p:sp>
        <p:nvSpPr>
          <p:cNvPr id="4" name="Slide Number Placeholder 3">
            <a:extLst>
              <a:ext uri="{FF2B5EF4-FFF2-40B4-BE49-F238E27FC236}">
                <a16:creationId xmlns:a16="http://schemas.microsoft.com/office/drawing/2014/main" id="{ED9C80FF-02A1-461D-A6D8-313017E786B0}"/>
              </a:ext>
            </a:extLst>
          </p:cNvPr>
          <p:cNvSpPr>
            <a:spLocks noGrp="1"/>
          </p:cNvSpPr>
          <p:nvPr>
            <p:ph type="sldNum" sz="quarter" idx="4"/>
          </p:nvPr>
        </p:nvSpPr>
        <p:spPr/>
        <p:txBody>
          <a:bodyPr/>
          <a:lstStyle/>
          <a:p>
            <a:fld id="{14DA8466-51B6-440F-8995-3D5918D9CE24}" type="slidenum">
              <a:rPr lang="en-US" smtClean="0"/>
              <a:pPr/>
              <a:t>14</a:t>
            </a:fld>
            <a:endParaRPr lang="en-US"/>
          </a:p>
        </p:txBody>
      </p:sp>
      <p:pic>
        <p:nvPicPr>
          <p:cNvPr id="2050" name="Picture 2" descr="For asthma – children are not small adults - NPS MedicineWise">
            <a:extLst>
              <a:ext uri="{FF2B5EF4-FFF2-40B4-BE49-F238E27FC236}">
                <a16:creationId xmlns:a16="http://schemas.microsoft.com/office/drawing/2014/main" id="{CAC90C49-1698-4853-B242-38AB576C7D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00" t="13507" r="15180" b="712"/>
          <a:stretch/>
        </p:blipFill>
        <p:spPr bwMode="auto">
          <a:xfrm>
            <a:off x="8120743" y="1379285"/>
            <a:ext cx="3669620" cy="4511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EF6559-44FF-77A7-2AA4-A5CE0A1832C7}"/>
              </a:ext>
            </a:extLst>
          </p:cNvPr>
          <p:cNvSpPr txBox="1"/>
          <p:nvPr/>
        </p:nvSpPr>
        <p:spPr>
          <a:xfrm>
            <a:off x="290909" y="1430562"/>
            <a:ext cx="7728626" cy="5262979"/>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600" dirty="0"/>
              <a:t>Across Development…</a:t>
            </a:r>
          </a:p>
          <a:p>
            <a:pPr marL="800100" lvl="1" indent="-342900" algn="l">
              <a:spcAft>
                <a:spcPts val="1200"/>
              </a:spcAft>
              <a:buFont typeface="Arial" panose="020B0604020202020204" pitchFamily="34" charset="0"/>
              <a:buChar char="•"/>
            </a:pPr>
            <a:r>
              <a:rPr lang="en-US" sz="2600" dirty="0">
                <a:solidFill>
                  <a:schemeClr val="bg1">
                    <a:lumMod val="65000"/>
                  </a:schemeClr>
                </a:solidFill>
              </a:rPr>
              <a:t>Cortical Regions are growing, shrinking, and shaping at variable speeds.</a:t>
            </a:r>
          </a:p>
          <a:p>
            <a:pPr marL="800100" lvl="1" indent="-342900" algn="l">
              <a:spcAft>
                <a:spcPts val="1200"/>
              </a:spcAft>
              <a:buFont typeface="Arial" panose="020B0604020202020204" pitchFamily="34" charset="0"/>
              <a:buChar char="•"/>
            </a:pPr>
            <a:r>
              <a:rPr lang="en-US" sz="2600" dirty="0">
                <a:solidFill>
                  <a:schemeClr val="bg1">
                    <a:lumMod val="65000"/>
                  </a:schemeClr>
                </a:solidFill>
              </a:rPr>
              <a:t>Neurochemicals are </a:t>
            </a:r>
            <a:r>
              <a:rPr lang="en-US" sz="2600" dirty="0" err="1">
                <a:solidFill>
                  <a:schemeClr val="bg1">
                    <a:lumMod val="65000"/>
                  </a:schemeClr>
                </a:solidFill>
              </a:rPr>
              <a:t>fluxuating</a:t>
            </a:r>
            <a:endParaRPr lang="en-US" sz="2600" dirty="0">
              <a:solidFill>
                <a:schemeClr val="bg1">
                  <a:lumMod val="65000"/>
                </a:schemeClr>
              </a:solidFill>
            </a:endParaRPr>
          </a:p>
          <a:p>
            <a:pPr marL="800100" lvl="1" indent="-342900" algn="l">
              <a:spcAft>
                <a:spcPts val="1200"/>
              </a:spcAft>
              <a:buFont typeface="Arial" panose="020B0604020202020204" pitchFamily="34" charset="0"/>
              <a:buChar char="•"/>
            </a:pPr>
            <a:r>
              <a:rPr lang="en-US" sz="2600" dirty="0">
                <a:solidFill>
                  <a:schemeClr val="bg1">
                    <a:lumMod val="65000"/>
                  </a:schemeClr>
                </a:solidFill>
              </a:rPr>
              <a:t>Myelination is occurring</a:t>
            </a:r>
          </a:p>
          <a:p>
            <a:pPr marL="800100" lvl="1" indent="-342900" algn="l">
              <a:spcAft>
                <a:spcPts val="1200"/>
              </a:spcAft>
              <a:buFont typeface="Arial" panose="020B0604020202020204" pitchFamily="34" charset="0"/>
              <a:buChar char="•"/>
            </a:pPr>
            <a:r>
              <a:rPr lang="en-US" sz="2600" dirty="0">
                <a:solidFill>
                  <a:schemeClr val="bg1">
                    <a:lumMod val="65000"/>
                  </a:schemeClr>
                </a:solidFill>
              </a:rPr>
              <a:t>Functional networks are forming and being modified by developmental and experience-dependent plasticity </a:t>
            </a:r>
          </a:p>
          <a:p>
            <a:pPr marL="800100" lvl="1" indent="-342900" algn="l">
              <a:spcAft>
                <a:spcPts val="1200"/>
              </a:spcAft>
              <a:buFont typeface="Arial" panose="020B0604020202020204" pitchFamily="34" charset="0"/>
              <a:buChar char="•"/>
            </a:pPr>
            <a:r>
              <a:rPr lang="en-US" sz="2600" dirty="0"/>
              <a:t>Neurodevelopmental and Pediatric Neuropsychiatric Disorders may be impacting these states.</a:t>
            </a:r>
          </a:p>
        </p:txBody>
      </p:sp>
    </p:spTree>
    <p:extLst>
      <p:ext uri="{BB962C8B-B14F-4D97-AF65-F5344CB8AC3E}">
        <p14:creationId xmlns:p14="http://schemas.microsoft.com/office/powerpoint/2010/main" val="403100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EE43B-BC62-4073-BBF2-4A6526D310E0}"/>
              </a:ext>
            </a:extLst>
          </p:cNvPr>
          <p:cNvSpPr>
            <a:spLocks noGrp="1"/>
          </p:cNvSpPr>
          <p:nvPr>
            <p:ph type="title"/>
          </p:nvPr>
        </p:nvSpPr>
        <p:spPr/>
        <p:txBody>
          <a:bodyPr/>
          <a:lstStyle/>
          <a:p>
            <a:r>
              <a:rPr lang="en-US" dirty="0"/>
              <a:t>Brain Charts for Human Lifespan, 2022</a:t>
            </a:r>
          </a:p>
        </p:txBody>
      </p:sp>
      <p:sp>
        <p:nvSpPr>
          <p:cNvPr id="4" name="Slide Number Placeholder 3">
            <a:extLst>
              <a:ext uri="{FF2B5EF4-FFF2-40B4-BE49-F238E27FC236}">
                <a16:creationId xmlns:a16="http://schemas.microsoft.com/office/drawing/2014/main" id="{A8FB2015-43E6-4577-99FA-831CF907BA3E}"/>
              </a:ext>
            </a:extLst>
          </p:cNvPr>
          <p:cNvSpPr>
            <a:spLocks noGrp="1"/>
          </p:cNvSpPr>
          <p:nvPr>
            <p:ph type="sldNum" sz="quarter" idx="4"/>
          </p:nvPr>
        </p:nvSpPr>
        <p:spPr/>
        <p:txBody>
          <a:bodyPr/>
          <a:lstStyle/>
          <a:p>
            <a:fld id="{14DA8466-51B6-440F-8995-3D5918D9CE24}" type="slidenum">
              <a:rPr lang="en-US" smtClean="0"/>
              <a:pPr/>
              <a:t>15</a:t>
            </a:fld>
            <a:endParaRPr lang="en-US"/>
          </a:p>
        </p:txBody>
      </p:sp>
      <p:pic>
        <p:nvPicPr>
          <p:cNvPr id="5" name="Picture 4">
            <a:extLst>
              <a:ext uri="{FF2B5EF4-FFF2-40B4-BE49-F238E27FC236}">
                <a16:creationId xmlns:a16="http://schemas.microsoft.com/office/drawing/2014/main" id="{2FE4E718-8180-4AB9-8B9E-D49A33B17667}"/>
              </a:ext>
            </a:extLst>
          </p:cNvPr>
          <p:cNvPicPr>
            <a:picLocks noChangeAspect="1"/>
          </p:cNvPicPr>
          <p:nvPr/>
        </p:nvPicPr>
        <p:blipFill rotWithShape="1">
          <a:blip r:embed="rId2"/>
          <a:srcRect l="18345" t="19953" r="19426" b="1543"/>
          <a:stretch/>
        </p:blipFill>
        <p:spPr>
          <a:xfrm>
            <a:off x="1754659" y="1359242"/>
            <a:ext cx="8019535" cy="5374520"/>
          </a:xfrm>
          <a:prstGeom prst="rect">
            <a:avLst/>
          </a:prstGeom>
        </p:spPr>
      </p:pic>
    </p:spTree>
    <p:extLst>
      <p:ext uri="{BB962C8B-B14F-4D97-AF65-F5344CB8AC3E}">
        <p14:creationId xmlns:p14="http://schemas.microsoft.com/office/powerpoint/2010/main" val="373508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C04F7F-DEEF-4988-A8B0-943F14A48150}"/>
              </a:ext>
            </a:extLst>
          </p:cNvPr>
          <p:cNvSpPr>
            <a:spLocks noGrp="1"/>
          </p:cNvSpPr>
          <p:nvPr>
            <p:ph type="title"/>
          </p:nvPr>
        </p:nvSpPr>
        <p:spPr/>
        <p:txBody>
          <a:bodyPr/>
          <a:lstStyle/>
          <a:p>
            <a:r>
              <a:rPr lang="en-US" dirty="0"/>
              <a:t>Functional Regions/Networks implicated in Adolescent MDD</a:t>
            </a:r>
          </a:p>
        </p:txBody>
      </p:sp>
      <p:sp>
        <p:nvSpPr>
          <p:cNvPr id="4" name="Slide Number Placeholder 3">
            <a:extLst>
              <a:ext uri="{FF2B5EF4-FFF2-40B4-BE49-F238E27FC236}">
                <a16:creationId xmlns:a16="http://schemas.microsoft.com/office/drawing/2014/main" id="{4B079B50-3A00-4E42-923F-B22CC808840F}"/>
              </a:ext>
            </a:extLst>
          </p:cNvPr>
          <p:cNvSpPr>
            <a:spLocks noGrp="1"/>
          </p:cNvSpPr>
          <p:nvPr>
            <p:ph type="sldNum" sz="quarter" idx="4"/>
          </p:nvPr>
        </p:nvSpPr>
        <p:spPr/>
        <p:txBody>
          <a:bodyPr/>
          <a:lstStyle/>
          <a:p>
            <a:fld id="{14DA8466-51B6-440F-8995-3D5918D9CE24}" type="slidenum">
              <a:rPr lang="en-US" smtClean="0"/>
              <a:pPr/>
              <a:t>16</a:t>
            </a:fld>
            <a:endParaRPr lang="en-US"/>
          </a:p>
        </p:txBody>
      </p:sp>
      <p:pic>
        <p:nvPicPr>
          <p:cNvPr id="4098" name="Picture 2">
            <a:extLst>
              <a:ext uri="{FF2B5EF4-FFF2-40B4-BE49-F238E27FC236}">
                <a16:creationId xmlns:a16="http://schemas.microsoft.com/office/drawing/2014/main" id="{35EB7FB6-3D6F-4378-9651-5BC54E0A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09" y="2529120"/>
            <a:ext cx="5616731" cy="3873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09845D-F7D0-41FB-94C6-122260AE4590}"/>
              </a:ext>
            </a:extLst>
          </p:cNvPr>
          <p:cNvSpPr txBox="1"/>
          <p:nvPr/>
        </p:nvSpPr>
        <p:spPr>
          <a:xfrm>
            <a:off x="6411074" y="1978209"/>
            <a:ext cx="5435789" cy="3693319"/>
          </a:xfrm>
          <a:prstGeom prst="rect">
            <a:avLst/>
          </a:prstGeom>
          <a:noFill/>
        </p:spPr>
        <p:txBody>
          <a:bodyPr wrap="square" rtlCol="0">
            <a:spAutoFit/>
          </a:bodyPr>
          <a:lstStyle/>
          <a:p>
            <a:pPr marL="342900" indent="-342900" algn="l">
              <a:buFont typeface="Arial" panose="020B0604020202020204" pitchFamily="34" charset="0"/>
              <a:buChar char="•"/>
            </a:pPr>
            <a:r>
              <a:rPr lang="en-US" sz="1800" b="1" dirty="0">
                <a:solidFill>
                  <a:srgbClr val="2E2E2E"/>
                </a:solidFill>
                <a:cs typeface="Arial" panose="020B0604020202020204" pitchFamily="34" charset="0"/>
              </a:rPr>
              <a:t>Similar Functional Networks Implicated between Adult and Adolescent MDD</a:t>
            </a:r>
          </a:p>
          <a:p>
            <a:pPr marL="342900" indent="-342900" algn="l">
              <a:buFont typeface="Arial" panose="020B0604020202020204" pitchFamily="34" charset="0"/>
              <a:buChar char="•"/>
            </a:pPr>
            <a:r>
              <a:rPr lang="en-US" sz="1800" dirty="0">
                <a:solidFill>
                  <a:srgbClr val="2E2E2E"/>
                </a:solidFill>
                <a:cs typeface="Arial" panose="020B0604020202020204" pitchFamily="34" charset="0"/>
              </a:rPr>
              <a:t>Implicated similar to regions used as biological targets for clinical interventions in adult patients (including DBS and CBT).</a:t>
            </a:r>
            <a:endParaRPr lang="en-US" sz="1800" b="0" i="0" dirty="0">
              <a:solidFill>
                <a:srgbClr val="2E2E2E"/>
              </a:solidFill>
              <a:effectLst/>
              <a:cs typeface="Arial" panose="020B0604020202020204" pitchFamily="34" charset="0"/>
            </a:endParaRPr>
          </a:p>
          <a:p>
            <a:pPr marL="342900" indent="-342900" algn="l">
              <a:buFont typeface="Arial" panose="020B0604020202020204" pitchFamily="34" charset="0"/>
              <a:buChar char="•"/>
            </a:pPr>
            <a:r>
              <a:rPr lang="en-US" sz="1800" dirty="0">
                <a:solidFill>
                  <a:srgbClr val="2E2E2E"/>
                </a:solidFill>
                <a:cs typeface="Arial" panose="020B0604020202020204" pitchFamily="34" charset="0"/>
              </a:rPr>
              <a:t>Above areas a</a:t>
            </a:r>
            <a:r>
              <a:rPr lang="en-US" sz="1800" b="0" i="0" dirty="0">
                <a:solidFill>
                  <a:srgbClr val="2E2E2E"/>
                </a:solidFill>
                <a:effectLst/>
                <a:cs typeface="Arial" panose="020B0604020202020204" pitchFamily="34" charset="0"/>
              </a:rPr>
              <a:t>ssociated with clinical measures of depression severity, duration of illness, rumination scores, and cognitive vulnerability in adolescents</a:t>
            </a:r>
          </a:p>
          <a:p>
            <a:pPr marL="342900" indent="-342900" algn="l">
              <a:buFont typeface="Arial" panose="020B0604020202020204" pitchFamily="34" charset="0"/>
              <a:buChar char="•"/>
            </a:pPr>
            <a:r>
              <a:rPr lang="en-US" sz="1800" dirty="0">
                <a:solidFill>
                  <a:srgbClr val="2E2E2E"/>
                </a:solidFill>
                <a:cs typeface="Arial" panose="020B0604020202020204" pitchFamily="34" charset="0"/>
              </a:rPr>
              <a:t>A</a:t>
            </a:r>
            <a:r>
              <a:rPr lang="en-US" sz="1800" b="0" i="0" dirty="0">
                <a:solidFill>
                  <a:srgbClr val="2E2E2E"/>
                </a:solidFill>
                <a:effectLst/>
                <a:cs typeface="Arial" panose="020B0604020202020204" pitchFamily="34" charset="0"/>
              </a:rPr>
              <a:t>ctivity in the </a:t>
            </a:r>
            <a:r>
              <a:rPr lang="en-US" sz="1800" b="0" i="0" dirty="0" err="1">
                <a:solidFill>
                  <a:srgbClr val="2E2E2E"/>
                </a:solidFill>
                <a:effectLst/>
                <a:cs typeface="Arial" panose="020B0604020202020204" pitchFamily="34" charset="0"/>
              </a:rPr>
              <a:t>subgenual</a:t>
            </a:r>
            <a:r>
              <a:rPr lang="en-US" sz="1800" b="0" i="0" dirty="0">
                <a:solidFill>
                  <a:srgbClr val="2E2E2E"/>
                </a:solidFill>
                <a:effectLst/>
                <a:cs typeface="Arial" panose="020B0604020202020204" pitchFamily="34" charset="0"/>
              </a:rPr>
              <a:t> ACC and amygdala appears to be responsive to antidepressant treatment in depressed adolescents (</a:t>
            </a:r>
            <a:r>
              <a:rPr lang="en-US" sz="1800" b="0" i="0" u="none" strike="noStrike" dirty="0">
                <a:effectLst/>
                <a:cs typeface="Arial" panose="020B0604020202020204" pitchFamily="34" charset="0"/>
              </a:rPr>
              <a:t>Tao et al., 2012</a:t>
            </a:r>
            <a:r>
              <a:rPr lang="en-US" sz="1800" b="0" i="0" dirty="0">
                <a:solidFill>
                  <a:srgbClr val="2E2E2E"/>
                </a:solidFill>
                <a:effectLst/>
                <a:cs typeface="Arial" panose="020B0604020202020204" pitchFamily="34" charset="0"/>
              </a:rPr>
              <a:t>).</a:t>
            </a:r>
            <a:endParaRPr lang="en-US" sz="1800" dirty="0">
              <a:cs typeface="Arial" panose="020B0604020202020204" pitchFamily="34" charset="0"/>
            </a:endParaRPr>
          </a:p>
        </p:txBody>
      </p:sp>
      <p:sp>
        <p:nvSpPr>
          <p:cNvPr id="6" name="TextBox 5">
            <a:extLst>
              <a:ext uri="{FF2B5EF4-FFF2-40B4-BE49-F238E27FC236}">
                <a16:creationId xmlns:a16="http://schemas.microsoft.com/office/drawing/2014/main" id="{E79EF8EF-EC07-4318-9D97-4B3F75435DF2}"/>
              </a:ext>
            </a:extLst>
          </p:cNvPr>
          <p:cNvSpPr txBox="1"/>
          <p:nvPr/>
        </p:nvSpPr>
        <p:spPr>
          <a:xfrm>
            <a:off x="290909" y="1269987"/>
            <a:ext cx="6120165" cy="1200329"/>
          </a:xfrm>
          <a:prstGeom prst="rect">
            <a:avLst/>
          </a:prstGeom>
          <a:noFill/>
        </p:spPr>
        <p:txBody>
          <a:bodyPr wrap="square" rtlCol="0">
            <a:spAutoFit/>
          </a:bodyPr>
          <a:lstStyle/>
          <a:p>
            <a:pPr algn="l"/>
            <a:r>
              <a:rPr lang="en-US" sz="1800" dirty="0" err="1"/>
              <a:t>Kerestes</a:t>
            </a:r>
            <a:r>
              <a:rPr lang="en-US" sz="1800" dirty="0"/>
              <a:t> et al., 2014 – Meta-analysis of Resting-state and Task-related (</a:t>
            </a:r>
            <a:r>
              <a:rPr lang="en-US" sz="1800" dirty="0">
                <a:solidFill>
                  <a:srgbClr val="2E2E2E"/>
                </a:solidFill>
                <a:cs typeface="Arial" panose="020B0604020202020204" pitchFamily="34" charset="0"/>
              </a:rPr>
              <a:t>E</a:t>
            </a:r>
            <a:r>
              <a:rPr lang="en-US" sz="1800" b="0" i="0" dirty="0">
                <a:solidFill>
                  <a:srgbClr val="2E2E2E"/>
                </a:solidFill>
                <a:effectLst/>
                <a:cs typeface="Arial" panose="020B0604020202020204" pitchFamily="34" charset="0"/>
              </a:rPr>
              <a:t>motional processing, cognitive control, affective cognition and reward-based decision-making)</a:t>
            </a:r>
            <a:r>
              <a:rPr lang="en-US" sz="1800" dirty="0"/>
              <a:t> Activity/Connectivity from fMRI data in depressed youth</a:t>
            </a:r>
          </a:p>
        </p:txBody>
      </p:sp>
      <p:sp>
        <p:nvSpPr>
          <p:cNvPr id="2" name="Oval 1">
            <a:extLst>
              <a:ext uri="{FF2B5EF4-FFF2-40B4-BE49-F238E27FC236}">
                <a16:creationId xmlns:a16="http://schemas.microsoft.com/office/drawing/2014/main" id="{77C3ECE8-06B3-E64D-1CB8-49A67D3B1CCD}"/>
              </a:ext>
            </a:extLst>
          </p:cNvPr>
          <p:cNvSpPr/>
          <p:nvPr/>
        </p:nvSpPr>
        <p:spPr bwMode="auto">
          <a:xfrm>
            <a:off x="2273643" y="5588013"/>
            <a:ext cx="1631092" cy="318517"/>
          </a:xfrm>
          <a:prstGeom prst="ellipse">
            <a:avLst/>
          </a:prstGeom>
          <a:no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6">
            <a:extLst>
              <a:ext uri="{FF2B5EF4-FFF2-40B4-BE49-F238E27FC236}">
                <a16:creationId xmlns:a16="http://schemas.microsoft.com/office/drawing/2014/main" id="{46999AF6-25AB-397B-ACA9-A0051410D58A}"/>
              </a:ext>
            </a:extLst>
          </p:cNvPr>
          <p:cNvSpPr/>
          <p:nvPr/>
        </p:nvSpPr>
        <p:spPr bwMode="auto">
          <a:xfrm>
            <a:off x="2273643" y="4773571"/>
            <a:ext cx="1631092" cy="318517"/>
          </a:xfrm>
          <a:prstGeom prst="ellipse">
            <a:avLst/>
          </a:prstGeom>
          <a:no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0633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93409-1CB4-4935-A2DB-25F125F3DF8A}"/>
              </a:ext>
            </a:extLst>
          </p:cNvPr>
          <p:cNvSpPr>
            <a:spLocks noGrp="1"/>
          </p:cNvSpPr>
          <p:nvPr>
            <p:ph type="title"/>
          </p:nvPr>
        </p:nvSpPr>
        <p:spPr/>
        <p:txBody>
          <a:bodyPr/>
          <a:lstStyle/>
          <a:p>
            <a:r>
              <a:rPr lang="en-US" dirty="0"/>
              <a:t>Differences between pediatric versus Adult Clinical Presentations</a:t>
            </a:r>
          </a:p>
        </p:txBody>
      </p:sp>
      <p:sp>
        <p:nvSpPr>
          <p:cNvPr id="4" name="Slide Number Placeholder 3">
            <a:extLst>
              <a:ext uri="{FF2B5EF4-FFF2-40B4-BE49-F238E27FC236}">
                <a16:creationId xmlns:a16="http://schemas.microsoft.com/office/drawing/2014/main" id="{37F4DB3A-42F2-454D-AC80-F0AB4F04E3AF}"/>
              </a:ext>
            </a:extLst>
          </p:cNvPr>
          <p:cNvSpPr>
            <a:spLocks noGrp="1"/>
          </p:cNvSpPr>
          <p:nvPr>
            <p:ph type="sldNum" sz="quarter" idx="4"/>
          </p:nvPr>
        </p:nvSpPr>
        <p:spPr/>
        <p:txBody>
          <a:bodyPr/>
          <a:lstStyle/>
          <a:p>
            <a:fld id="{14DA8466-51B6-440F-8995-3D5918D9CE24}" type="slidenum">
              <a:rPr lang="en-US" smtClean="0"/>
              <a:pPr/>
              <a:t>17</a:t>
            </a:fld>
            <a:endParaRPr lang="en-US"/>
          </a:p>
        </p:txBody>
      </p:sp>
      <p:pic>
        <p:nvPicPr>
          <p:cNvPr id="1026" name="Picture 2">
            <a:extLst>
              <a:ext uri="{FF2B5EF4-FFF2-40B4-BE49-F238E27FC236}">
                <a16:creationId xmlns:a16="http://schemas.microsoft.com/office/drawing/2014/main" id="{CE019406-57FF-4AF2-B78E-A02900A40C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97" t="31695" r="5688" b="8005"/>
          <a:stretch/>
        </p:blipFill>
        <p:spPr bwMode="auto">
          <a:xfrm>
            <a:off x="849086" y="1418806"/>
            <a:ext cx="10102308" cy="467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3C7E789-0DD8-4C4C-AD15-EEC5A9A79C12}"/>
              </a:ext>
            </a:extLst>
          </p:cNvPr>
          <p:cNvSpPr txBox="1">
            <a:spLocks/>
          </p:cNvSpPr>
          <p:nvPr/>
        </p:nvSpPr>
        <p:spPr>
          <a:xfrm>
            <a:off x="290909" y="290512"/>
            <a:ext cx="11499454" cy="741871"/>
          </a:xfrm>
        </p:spPr>
        <p:txBody>
          <a:bodyPr/>
          <a:lstStyle>
            <a:lvl1pPr algn="l" rtl="0" eaLnBrk="0" fontAlgn="base" hangingPunct="0">
              <a:spcBef>
                <a:spcPct val="0"/>
              </a:spcBef>
              <a:spcAft>
                <a:spcPct val="0"/>
              </a:spcAft>
              <a:defRPr sz="2500" b="1">
                <a:solidFill>
                  <a:sysClr val="windowText" lastClr="000000"/>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a:lstStyle>
          <a:p>
            <a:r>
              <a:rPr lang="en-US" sz="3200" kern="0" dirty="0"/>
              <a:t>Complexity</a:t>
            </a:r>
          </a:p>
        </p:txBody>
      </p:sp>
      <p:grpSp>
        <p:nvGrpSpPr>
          <p:cNvPr id="8" name="Group 7">
            <a:extLst>
              <a:ext uri="{FF2B5EF4-FFF2-40B4-BE49-F238E27FC236}">
                <a16:creationId xmlns:a16="http://schemas.microsoft.com/office/drawing/2014/main" id="{986D130E-DE9A-4FBC-B9DC-F0918F3F6BED}"/>
              </a:ext>
            </a:extLst>
          </p:cNvPr>
          <p:cNvGrpSpPr/>
          <p:nvPr/>
        </p:nvGrpSpPr>
        <p:grpSpPr>
          <a:xfrm>
            <a:off x="346273" y="1439636"/>
            <a:ext cx="11499454" cy="963680"/>
            <a:chOff x="746919" y="1165859"/>
            <a:chExt cx="3523124" cy="736138"/>
          </a:xfrm>
        </p:grpSpPr>
        <p:sp>
          <p:nvSpPr>
            <p:cNvPr id="9" name="TextBox 8">
              <a:extLst>
                <a:ext uri="{FF2B5EF4-FFF2-40B4-BE49-F238E27FC236}">
                  <a16:creationId xmlns:a16="http://schemas.microsoft.com/office/drawing/2014/main" id="{7303565F-61A5-4827-B3BA-031153C31C71}"/>
                </a:ext>
              </a:extLst>
            </p:cNvPr>
            <p:cNvSpPr txBox="1"/>
            <p:nvPr/>
          </p:nvSpPr>
          <p:spPr>
            <a:xfrm>
              <a:off x="746919" y="1165859"/>
              <a:ext cx="3523124" cy="329147"/>
            </a:xfrm>
            <a:prstGeom prst="rect">
              <a:avLst/>
            </a:prstGeom>
            <a:noFill/>
          </p:spPr>
          <p:txBody>
            <a:bodyPr wrap="square" rtlCol="0">
              <a:spAutoFit/>
            </a:bodyPr>
            <a:lstStyle/>
            <a:p>
              <a:pPr algn="ctr"/>
              <a:r>
                <a:rPr lang="en-US" sz="2200" dirty="0"/>
                <a:t>“</a:t>
              </a:r>
              <a:r>
                <a:rPr lang="en-US" sz="2200" u="sng" dirty="0"/>
                <a:t>The brain </a:t>
              </a:r>
              <a:r>
                <a:rPr lang="en-US" sz="2200" dirty="0"/>
                <a:t>is a monstrous, </a:t>
              </a:r>
              <a:r>
                <a:rPr lang="en-US" sz="2200" u="sng" dirty="0"/>
                <a:t>beautiful mess.”</a:t>
              </a:r>
            </a:p>
          </p:txBody>
        </p:sp>
        <p:sp>
          <p:nvSpPr>
            <p:cNvPr id="10" name="TextBox 9">
              <a:extLst>
                <a:ext uri="{FF2B5EF4-FFF2-40B4-BE49-F238E27FC236}">
                  <a16:creationId xmlns:a16="http://schemas.microsoft.com/office/drawing/2014/main" id="{399C33C9-A407-4683-90E9-CEEC07FD0DF2}"/>
                </a:ext>
              </a:extLst>
            </p:cNvPr>
            <p:cNvSpPr txBox="1"/>
            <p:nvPr/>
          </p:nvSpPr>
          <p:spPr>
            <a:xfrm>
              <a:off x="964463" y="1572850"/>
              <a:ext cx="3230270" cy="329147"/>
            </a:xfrm>
            <a:prstGeom prst="rect">
              <a:avLst/>
            </a:prstGeom>
            <a:noFill/>
          </p:spPr>
          <p:txBody>
            <a:bodyPr wrap="square" rtlCol="0">
              <a:spAutoFit/>
            </a:bodyPr>
            <a:lstStyle/>
            <a:p>
              <a:r>
                <a:rPr lang="en-US" sz="2200" dirty="0"/>
                <a:t>- Susannah </a:t>
              </a:r>
              <a:r>
                <a:rPr lang="en-US" sz="2200" dirty="0" err="1"/>
                <a:t>Calahan</a:t>
              </a:r>
              <a:endParaRPr lang="en-US" sz="2200" dirty="0"/>
            </a:p>
          </p:txBody>
        </p:sp>
      </p:grpSp>
      <p:pic>
        <p:nvPicPr>
          <p:cNvPr id="11" name="Online Media 6" title="James Stanis INI USC -  NIH Brain initiative 2019 submission">
            <a:hlinkClick r:id="" action="ppaction://media"/>
            <a:extLst>
              <a:ext uri="{FF2B5EF4-FFF2-40B4-BE49-F238E27FC236}">
                <a16:creationId xmlns:a16="http://schemas.microsoft.com/office/drawing/2014/main" id="{DC19EE15-CE7A-446E-B76C-071AA6EDEAAE}"/>
              </a:ext>
            </a:extLst>
          </p:cNvPr>
          <p:cNvPicPr>
            <a:picLocks noRot="1" noChangeAspect="1"/>
          </p:cNvPicPr>
          <p:nvPr>
            <a:videoFile r:link="rId1"/>
          </p:nvPr>
        </p:nvPicPr>
        <p:blipFill>
          <a:blip r:embed="rId3"/>
          <a:stretch>
            <a:fillRect/>
          </a:stretch>
        </p:blipFill>
        <p:spPr>
          <a:xfrm>
            <a:off x="2641889" y="2613381"/>
            <a:ext cx="6661877" cy="3763960"/>
          </a:xfrm>
          <a:prstGeom prst="rect">
            <a:avLst/>
          </a:prstGeom>
        </p:spPr>
      </p:pic>
    </p:spTree>
    <p:extLst>
      <p:ext uri="{BB962C8B-B14F-4D97-AF65-F5344CB8AC3E}">
        <p14:creationId xmlns:p14="http://schemas.microsoft.com/office/powerpoint/2010/main" val="3061026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1"/>
                                        </p:tgtEl>
                                      </p:cBhvr>
                                    </p:cmd>
                                  </p:childTnLst>
                                </p:cTn>
                              </p:par>
                            </p:childTnLst>
                          </p:cTn>
                        </p:par>
                      </p:childTnLst>
                    </p:cTn>
                  </p:par>
                </p:childTnLst>
              </p:cTn>
              <p:nextCondLst>
                <p:cond evt="onClick" delay="0">
                  <p:tgtEl>
                    <p:spTgt spid="11"/>
                  </p:tgtEl>
                </p:cond>
              </p:nextCondLst>
            </p:seq>
            <p:video>
              <p:cMediaNode vol="80000">
                <p:cTn id="14" fill="hold" display="0">
                  <p:stCondLst>
                    <p:cond delay="indefinite"/>
                  </p:st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B1AB1-306E-4D93-8AB7-9CF9CE8B0274}"/>
              </a:ext>
            </a:extLst>
          </p:cNvPr>
          <p:cNvSpPr>
            <a:spLocks noGrp="1"/>
          </p:cNvSpPr>
          <p:nvPr>
            <p:ph type="title"/>
          </p:nvPr>
        </p:nvSpPr>
        <p:spPr>
          <a:xfrm>
            <a:off x="300074" y="127455"/>
            <a:ext cx="11499454" cy="741871"/>
          </a:xfrm>
        </p:spPr>
        <p:txBody>
          <a:bodyPr/>
          <a:lstStyle/>
          <a:p>
            <a:r>
              <a:rPr lang="en-US" dirty="0"/>
              <a:t>Heterogeneity in Brain Network Dysfunction in Neurodevelopmental and Neuropsychiatric Disorders </a:t>
            </a:r>
          </a:p>
        </p:txBody>
      </p:sp>
      <p:sp>
        <p:nvSpPr>
          <p:cNvPr id="4" name="Slide Number Placeholder 3">
            <a:extLst>
              <a:ext uri="{FF2B5EF4-FFF2-40B4-BE49-F238E27FC236}">
                <a16:creationId xmlns:a16="http://schemas.microsoft.com/office/drawing/2014/main" id="{F23061B4-B624-4076-852F-46FFF87FBF98}"/>
              </a:ext>
            </a:extLst>
          </p:cNvPr>
          <p:cNvSpPr>
            <a:spLocks noGrp="1"/>
          </p:cNvSpPr>
          <p:nvPr>
            <p:ph type="sldNum" sz="quarter" idx="4"/>
          </p:nvPr>
        </p:nvSpPr>
        <p:spPr/>
        <p:txBody>
          <a:bodyPr/>
          <a:lstStyle/>
          <a:p>
            <a:fld id="{14DA8466-51B6-440F-8995-3D5918D9CE24}" type="slidenum">
              <a:rPr lang="en-US" smtClean="0"/>
              <a:pPr/>
              <a:t>19</a:t>
            </a:fld>
            <a:endParaRPr lang="en-US" dirty="0"/>
          </a:p>
        </p:txBody>
      </p:sp>
      <p:pic>
        <p:nvPicPr>
          <p:cNvPr id="3076" name="Picture 4" descr="brain-adhd">
            <a:extLst>
              <a:ext uri="{FF2B5EF4-FFF2-40B4-BE49-F238E27FC236}">
                <a16:creationId xmlns:a16="http://schemas.microsoft.com/office/drawing/2014/main" id="{B1958F60-D97F-4C6F-BB45-A6B6ABDBC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91" b="10695"/>
          <a:stretch/>
        </p:blipFill>
        <p:spPr bwMode="auto">
          <a:xfrm>
            <a:off x="9519917" y="4041273"/>
            <a:ext cx="2579875" cy="1998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3EC0A4-F252-4DA5-ADC5-6391C1B17163}"/>
              </a:ext>
            </a:extLst>
          </p:cNvPr>
          <p:cNvSpPr txBox="1"/>
          <p:nvPr/>
        </p:nvSpPr>
        <p:spPr>
          <a:xfrm>
            <a:off x="8869551" y="6108405"/>
            <a:ext cx="1823850" cy="584775"/>
          </a:xfrm>
          <a:prstGeom prst="rect">
            <a:avLst/>
          </a:prstGeom>
          <a:noFill/>
        </p:spPr>
        <p:txBody>
          <a:bodyPr wrap="square" rtlCol="0">
            <a:spAutoFit/>
          </a:bodyPr>
          <a:lstStyle/>
          <a:p>
            <a:pPr algn="ctr"/>
            <a:r>
              <a:rPr lang="en-US" sz="1600" dirty="0" err="1"/>
              <a:t>Holiner</a:t>
            </a:r>
            <a:r>
              <a:rPr lang="en-US" sz="1600" dirty="0"/>
              <a:t> Psychiatric Group</a:t>
            </a:r>
          </a:p>
        </p:txBody>
      </p:sp>
      <p:pic>
        <p:nvPicPr>
          <p:cNvPr id="9" name="Picture 8">
            <a:extLst>
              <a:ext uri="{FF2B5EF4-FFF2-40B4-BE49-F238E27FC236}">
                <a16:creationId xmlns:a16="http://schemas.microsoft.com/office/drawing/2014/main" id="{F33CDF05-A1F8-4F15-86B5-25C4D4D0A7A4}"/>
              </a:ext>
            </a:extLst>
          </p:cNvPr>
          <p:cNvPicPr>
            <a:picLocks noChangeAspect="1"/>
          </p:cNvPicPr>
          <p:nvPr/>
        </p:nvPicPr>
        <p:blipFill rotWithShape="1">
          <a:blip r:embed="rId3"/>
          <a:srcRect l="34129" t="32909" r="12023" b="28584"/>
          <a:stretch/>
        </p:blipFill>
        <p:spPr>
          <a:xfrm>
            <a:off x="698241" y="1564698"/>
            <a:ext cx="4907345" cy="1864301"/>
          </a:xfrm>
          <a:prstGeom prst="rect">
            <a:avLst/>
          </a:prstGeom>
        </p:spPr>
      </p:pic>
      <p:sp>
        <p:nvSpPr>
          <p:cNvPr id="10" name="TextBox 9">
            <a:extLst>
              <a:ext uri="{FF2B5EF4-FFF2-40B4-BE49-F238E27FC236}">
                <a16:creationId xmlns:a16="http://schemas.microsoft.com/office/drawing/2014/main" id="{23A56B85-FA51-464E-BDAF-5A4534B414AE}"/>
              </a:ext>
            </a:extLst>
          </p:cNvPr>
          <p:cNvSpPr txBox="1"/>
          <p:nvPr/>
        </p:nvSpPr>
        <p:spPr>
          <a:xfrm>
            <a:off x="514655" y="3235741"/>
            <a:ext cx="3899810" cy="338554"/>
          </a:xfrm>
          <a:prstGeom prst="rect">
            <a:avLst/>
          </a:prstGeom>
          <a:noFill/>
        </p:spPr>
        <p:txBody>
          <a:bodyPr wrap="square" rtlCol="0">
            <a:spAutoFit/>
          </a:bodyPr>
          <a:lstStyle/>
          <a:p>
            <a:r>
              <a:rPr lang="en-US" sz="1600" dirty="0"/>
              <a:t>Müller and Fishman, 2018</a:t>
            </a:r>
          </a:p>
        </p:txBody>
      </p:sp>
      <p:sp>
        <p:nvSpPr>
          <p:cNvPr id="6" name="TextBox 5">
            <a:extLst>
              <a:ext uri="{FF2B5EF4-FFF2-40B4-BE49-F238E27FC236}">
                <a16:creationId xmlns:a16="http://schemas.microsoft.com/office/drawing/2014/main" id="{C6863418-0D12-4250-B2B1-E11145C68E0A}"/>
              </a:ext>
            </a:extLst>
          </p:cNvPr>
          <p:cNvSpPr txBox="1"/>
          <p:nvPr/>
        </p:nvSpPr>
        <p:spPr>
          <a:xfrm>
            <a:off x="2314569" y="1157670"/>
            <a:ext cx="1674687" cy="430887"/>
          </a:xfrm>
          <a:prstGeom prst="rect">
            <a:avLst/>
          </a:prstGeom>
          <a:noFill/>
        </p:spPr>
        <p:txBody>
          <a:bodyPr wrap="square" rtlCol="0">
            <a:spAutoFit/>
          </a:bodyPr>
          <a:lstStyle/>
          <a:p>
            <a:pPr algn="ctr"/>
            <a:r>
              <a:rPr lang="en-US" sz="2200" b="1" dirty="0"/>
              <a:t>ASD</a:t>
            </a:r>
          </a:p>
        </p:txBody>
      </p:sp>
      <p:sp>
        <p:nvSpPr>
          <p:cNvPr id="7" name="TextBox 6">
            <a:extLst>
              <a:ext uri="{FF2B5EF4-FFF2-40B4-BE49-F238E27FC236}">
                <a16:creationId xmlns:a16="http://schemas.microsoft.com/office/drawing/2014/main" id="{3A707E96-7D0B-4B23-BF73-E18E7E5B53C9}"/>
              </a:ext>
            </a:extLst>
          </p:cNvPr>
          <p:cNvSpPr txBox="1"/>
          <p:nvPr/>
        </p:nvSpPr>
        <p:spPr>
          <a:xfrm>
            <a:off x="10123103" y="3619776"/>
            <a:ext cx="1373504" cy="430887"/>
          </a:xfrm>
          <a:prstGeom prst="rect">
            <a:avLst/>
          </a:prstGeom>
          <a:noFill/>
        </p:spPr>
        <p:txBody>
          <a:bodyPr wrap="square" rtlCol="0">
            <a:spAutoFit/>
          </a:bodyPr>
          <a:lstStyle/>
          <a:p>
            <a:pPr algn="ctr"/>
            <a:r>
              <a:rPr lang="en-US" sz="2200" b="1" dirty="0"/>
              <a:t>ADHD</a:t>
            </a:r>
          </a:p>
        </p:txBody>
      </p:sp>
      <p:pic>
        <p:nvPicPr>
          <p:cNvPr id="11" name="Picture 6">
            <a:extLst>
              <a:ext uri="{FF2B5EF4-FFF2-40B4-BE49-F238E27FC236}">
                <a16:creationId xmlns:a16="http://schemas.microsoft.com/office/drawing/2014/main" id="{3502D5C8-C952-4F88-81F9-2524FDFC27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6347"/>
          <a:stretch/>
        </p:blipFill>
        <p:spPr bwMode="auto">
          <a:xfrm>
            <a:off x="514655" y="4058146"/>
            <a:ext cx="5441169" cy="23644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0DE132C-6841-4054-8B63-0F775DE1B2D4}"/>
              </a:ext>
            </a:extLst>
          </p:cNvPr>
          <p:cNvSpPr txBox="1"/>
          <p:nvPr/>
        </p:nvSpPr>
        <p:spPr>
          <a:xfrm>
            <a:off x="1268391" y="3716771"/>
            <a:ext cx="3899810" cy="430887"/>
          </a:xfrm>
          <a:prstGeom prst="rect">
            <a:avLst/>
          </a:prstGeom>
          <a:noFill/>
        </p:spPr>
        <p:txBody>
          <a:bodyPr wrap="square" rtlCol="0">
            <a:spAutoFit/>
          </a:bodyPr>
          <a:lstStyle/>
          <a:p>
            <a:pPr algn="ctr"/>
            <a:r>
              <a:rPr lang="en-US" sz="2200" b="1" dirty="0"/>
              <a:t>Anxiety and Depression</a:t>
            </a:r>
          </a:p>
        </p:txBody>
      </p:sp>
      <p:sp>
        <p:nvSpPr>
          <p:cNvPr id="14" name="TextBox 13">
            <a:extLst>
              <a:ext uri="{FF2B5EF4-FFF2-40B4-BE49-F238E27FC236}">
                <a16:creationId xmlns:a16="http://schemas.microsoft.com/office/drawing/2014/main" id="{FB72F671-BAB4-4C08-83F4-E5BE6D5C9B13}"/>
              </a:ext>
            </a:extLst>
          </p:cNvPr>
          <p:cNvSpPr txBox="1"/>
          <p:nvPr/>
        </p:nvSpPr>
        <p:spPr>
          <a:xfrm>
            <a:off x="-249327" y="6414154"/>
            <a:ext cx="2362200" cy="338554"/>
          </a:xfrm>
          <a:prstGeom prst="rect">
            <a:avLst/>
          </a:prstGeom>
          <a:noFill/>
        </p:spPr>
        <p:txBody>
          <a:bodyPr wrap="square" rtlCol="0">
            <a:spAutoFit/>
          </a:bodyPr>
          <a:lstStyle/>
          <a:p>
            <a:r>
              <a:rPr lang="en-US" sz="1600" dirty="0"/>
              <a:t>Williams, 2016</a:t>
            </a:r>
          </a:p>
        </p:txBody>
      </p:sp>
      <p:pic>
        <p:nvPicPr>
          <p:cNvPr id="4098" name="Picture 2" descr="Frontiers | Non-invasive Brain Stimulation for the Treatment of Gilles de  la Tourette Syndrome">
            <a:extLst>
              <a:ext uri="{FF2B5EF4-FFF2-40B4-BE49-F238E27FC236}">
                <a16:creationId xmlns:a16="http://schemas.microsoft.com/office/drawing/2014/main" id="{E0811FF6-E874-D8AE-8C74-CAB3560BE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801" y="4041273"/>
            <a:ext cx="2993958" cy="21713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ACE7C9-78F3-93F6-DE28-03231A422011}"/>
              </a:ext>
            </a:extLst>
          </p:cNvPr>
          <p:cNvSpPr txBox="1"/>
          <p:nvPr/>
        </p:nvSpPr>
        <p:spPr>
          <a:xfrm>
            <a:off x="6207823" y="3628778"/>
            <a:ext cx="2993958" cy="430887"/>
          </a:xfrm>
          <a:prstGeom prst="rect">
            <a:avLst/>
          </a:prstGeom>
          <a:noFill/>
        </p:spPr>
        <p:txBody>
          <a:bodyPr wrap="square" rtlCol="0">
            <a:spAutoFit/>
          </a:bodyPr>
          <a:lstStyle/>
          <a:p>
            <a:pPr algn="ctr"/>
            <a:r>
              <a:rPr lang="en-US" sz="2200" b="1" dirty="0"/>
              <a:t>Tourette Syndrome</a:t>
            </a:r>
          </a:p>
        </p:txBody>
      </p:sp>
      <p:sp>
        <p:nvSpPr>
          <p:cNvPr id="12" name="TextBox 11">
            <a:extLst>
              <a:ext uri="{FF2B5EF4-FFF2-40B4-BE49-F238E27FC236}">
                <a16:creationId xmlns:a16="http://schemas.microsoft.com/office/drawing/2014/main" id="{B1A4078D-4BDD-AA5B-357A-2942C661140E}"/>
              </a:ext>
            </a:extLst>
          </p:cNvPr>
          <p:cNvSpPr txBox="1"/>
          <p:nvPr/>
        </p:nvSpPr>
        <p:spPr>
          <a:xfrm>
            <a:off x="5891779" y="6011757"/>
            <a:ext cx="2362200" cy="338554"/>
          </a:xfrm>
          <a:prstGeom prst="rect">
            <a:avLst/>
          </a:prstGeom>
          <a:noFill/>
        </p:spPr>
        <p:txBody>
          <a:bodyPr wrap="square" rtlCol="0">
            <a:spAutoFit/>
          </a:bodyPr>
          <a:lstStyle/>
          <a:p>
            <a:r>
              <a:rPr lang="en-US" sz="1600" dirty="0" err="1"/>
              <a:t>Kleimaker</a:t>
            </a:r>
            <a:r>
              <a:rPr lang="en-US" sz="1600" dirty="0"/>
              <a:t> et al., 2020</a:t>
            </a:r>
          </a:p>
        </p:txBody>
      </p:sp>
      <p:sp>
        <p:nvSpPr>
          <p:cNvPr id="15" name="TextBox 14">
            <a:extLst>
              <a:ext uri="{FF2B5EF4-FFF2-40B4-BE49-F238E27FC236}">
                <a16:creationId xmlns:a16="http://schemas.microsoft.com/office/drawing/2014/main" id="{6808D981-9A99-DC4E-3497-E37DFC847DF5}"/>
              </a:ext>
            </a:extLst>
          </p:cNvPr>
          <p:cNvSpPr txBox="1"/>
          <p:nvPr/>
        </p:nvSpPr>
        <p:spPr>
          <a:xfrm>
            <a:off x="6304074" y="1164231"/>
            <a:ext cx="3899810" cy="430887"/>
          </a:xfrm>
          <a:prstGeom prst="rect">
            <a:avLst/>
          </a:prstGeom>
          <a:noFill/>
        </p:spPr>
        <p:txBody>
          <a:bodyPr wrap="square" rtlCol="0">
            <a:spAutoFit/>
          </a:bodyPr>
          <a:lstStyle/>
          <a:p>
            <a:pPr algn="ctr"/>
            <a:r>
              <a:rPr lang="en-US" sz="2200" b="1" dirty="0"/>
              <a:t>OCD</a:t>
            </a:r>
          </a:p>
        </p:txBody>
      </p:sp>
      <p:pic>
        <p:nvPicPr>
          <p:cNvPr id="4100" name="Picture 4" descr="Toward identifying reproducible brain signatures of obsessive-compulsive  profiles: rationale and methods for a new global initiative | BMC  Psychiatry | Full Text">
            <a:extLst>
              <a:ext uri="{FF2B5EF4-FFF2-40B4-BE49-F238E27FC236}">
                <a16:creationId xmlns:a16="http://schemas.microsoft.com/office/drawing/2014/main" id="{A9756F7B-0E84-1DD3-F151-FEF2F449DA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122"/>
          <a:stretch/>
        </p:blipFill>
        <p:spPr bwMode="auto">
          <a:xfrm>
            <a:off x="5679981" y="1598645"/>
            <a:ext cx="4855188" cy="20266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190E311-72BA-A577-B602-79478164D2F1}"/>
              </a:ext>
            </a:extLst>
          </p:cNvPr>
          <p:cNvSpPr txBox="1"/>
          <p:nvPr/>
        </p:nvSpPr>
        <p:spPr>
          <a:xfrm>
            <a:off x="10586318" y="2761126"/>
            <a:ext cx="1663441" cy="584775"/>
          </a:xfrm>
          <a:prstGeom prst="rect">
            <a:avLst/>
          </a:prstGeom>
          <a:noFill/>
        </p:spPr>
        <p:txBody>
          <a:bodyPr wrap="square" rtlCol="0">
            <a:spAutoFit/>
          </a:bodyPr>
          <a:lstStyle/>
          <a:p>
            <a:pPr algn="l"/>
            <a:r>
              <a:rPr lang="en-US" sz="1600" dirty="0"/>
              <a:t>Simpson et al., 2020</a:t>
            </a:r>
          </a:p>
        </p:txBody>
      </p:sp>
    </p:spTree>
    <p:extLst>
      <p:ext uri="{BB962C8B-B14F-4D97-AF65-F5344CB8AC3E}">
        <p14:creationId xmlns:p14="http://schemas.microsoft.com/office/powerpoint/2010/main" val="168618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914C2-016C-42DC-8B78-1184179810C3}"/>
              </a:ext>
            </a:extLst>
          </p:cNvPr>
          <p:cNvSpPr>
            <a:spLocks noGrp="1"/>
          </p:cNvSpPr>
          <p:nvPr>
            <p:ph type="body" sz="quarter" idx="10"/>
          </p:nvPr>
        </p:nvSpPr>
        <p:spPr/>
        <p:txBody>
          <a:bodyPr/>
          <a:lstStyle/>
          <a:p>
            <a:r>
              <a:rPr lang="en-US" dirty="0"/>
              <a:t>The views expressed in this presentation do not necessarily represent the views of the National Institutes of Health, the Department of Health and Human Services, or the United States Government.</a:t>
            </a:r>
          </a:p>
        </p:txBody>
      </p:sp>
      <p:sp>
        <p:nvSpPr>
          <p:cNvPr id="3" name="Title 2">
            <a:extLst>
              <a:ext uri="{FF2B5EF4-FFF2-40B4-BE49-F238E27FC236}">
                <a16:creationId xmlns:a16="http://schemas.microsoft.com/office/drawing/2014/main" id="{B7CEA312-F541-4519-A367-B9C1433A6756}"/>
              </a:ext>
            </a:extLst>
          </p:cNvPr>
          <p:cNvSpPr>
            <a:spLocks noGrp="1"/>
          </p:cNvSpPr>
          <p:nvPr>
            <p:ph type="title"/>
          </p:nvPr>
        </p:nvSpPr>
        <p:spPr/>
        <p:txBody>
          <a:bodyPr/>
          <a:lstStyle/>
          <a:p>
            <a:r>
              <a:rPr lang="en-US" dirty="0"/>
              <a:t>Disclosures</a:t>
            </a:r>
          </a:p>
        </p:txBody>
      </p:sp>
      <p:sp>
        <p:nvSpPr>
          <p:cNvPr id="4" name="Slide Number Placeholder 3">
            <a:extLst>
              <a:ext uri="{FF2B5EF4-FFF2-40B4-BE49-F238E27FC236}">
                <a16:creationId xmlns:a16="http://schemas.microsoft.com/office/drawing/2014/main" id="{929B1897-2893-46FD-A1A9-FC2E9EEF9FD9}"/>
              </a:ext>
            </a:extLst>
          </p:cNvPr>
          <p:cNvSpPr>
            <a:spLocks noGrp="1"/>
          </p:cNvSpPr>
          <p:nvPr>
            <p:ph type="sldNum" sz="quarter" idx="4"/>
          </p:nvPr>
        </p:nvSpPr>
        <p:spPr/>
        <p:txBody>
          <a:bodyPr/>
          <a:lstStyle/>
          <a:p>
            <a:fld id="{14DA8466-51B6-440F-8995-3D5918D9CE24}" type="slidenum">
              <a:rPr lang="en-US" smtClean="0"/>
              <a:pPr/>
              <a:t>2</a:t>
            </a:fld>
            <a:endParaRPr lang="en-US"/>
          </a:p>
        </p:txBody>
      </p:sp>
    </p:spTree>
    <p:extLst>
      <p:ext uri="{BB962C8B-B14F-4D97-AF65-F5344CB8AC3E}">
        <p14:creationId xmlns:p14="http://schemas.microsoft.com/office/powerpoint/2010/main" val="386213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7089A-A3D5-4524-97CA-7D954FA09008}"/>
              </a:ext>
            </a:extLst>
          </p:cNvPr>
          <p:cNvSpPr>
            <a:spLocks noGrp="1"/>
          </p:cNvSpPr>
          <p:nvPr>
            <p:ph type="title"/>
          </p:nvPr>
        </p:nvSpPr>
        <p:spPr/>
        <p:txBody>
          <a:bodyPr/>
          <a:lstStyle/>
          <a:p>
            <a:r>
              <a:rPr lang="en-US" dirty="0"/>
              <a:t>How do you Eat an Elephant?</a:t>
            </a:r>
          </a:p>
        </p:txBody>
      </p:sp>
      <p:sp>
        <p:nvSpPr>
          <p:cNvPr id="4" name="Slide Number Placeholder 3">
            <a:extLst>
              <a:ext uri="{FF2B5EF4-FFF2-40B4-BE49-F238E27FC236}">
                <a16:creationId xmlns:a16="http://schemas.microsoft.com/office/drawing/2014/main" id="{EB161AB1-B4CF-4141-80BA-428C5FBBD9B6}"/>
              </a:ext>
            </a:extLst>
          </p:cNvPr>
          <p:cNvSpPr>
            <a:spLocks noGrp="1"/>
          </p:cNvSpPr>
          <p:nvPr>
            <p:ph type="sldNum" sz="quarter" idx="4"/>
          </p:nvPr>
        </p:nvSpPr>
        <p:spPr/>
        <p:txBody>
          <a:bodyPr/>
          <a:lstStyle/>
          <a:p>
            <a:fld id="{14DA8466-51B6-440F-8995-3D5918D9CE24}" type="slidenum">
              <a:rPr lang="en-US" smtClean="0"/>
              <a:pPr/>
              <a:t>20</a:t>
            </a:fld>
            <a:endParaRPr lang="en-US"/>
          </a:p>
        </p:txBody>
      </p:sp>
      <p:pic>
        <p:nvPicPr>
          <p:cNvPr id="21508" name="Picture 4" descr="How do you eat an elephant? One bite at a time! | CFAES Wooster">
            <a:extLst>
              <a:ext uri="{FF2B5EF4-FFF2-40B4-BE49-F238E27FC236}">
                <a16:creationId xmlns:a16="http://schemas.microsoft.com/office/drawing/2014/main" id="{CEF8DCC9-2840-4627-9A0A-40FF13A34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3" r="4026"/>
          <a:stretch/>
        </p:blipFill>
        <p:spPr bwMode="auto">
          <a:xfrm>
            <a:off x="290909" y="1830455"/>
            <a:ext cx="5609063"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155B0B-BC78-483F-8FBD-18A7FD15DC8A}"/>
              </a:ext>
            </a:extLst>
          </p:cNvPr>
          <p:cNvSpPr txBox="1"/>
          <p:nvPr/>
        </p:nvSpPr>
        <p:spPr>
          <a:xfrm>
            <a:off x="5812341" y="1538194"/>
            <a:ext cx="5099432" cy="1384995"/>
          </a:xfrm>
          <a:prstGeom prst="rect">
            <a:avLst/>
          </a:prstGeom>
          <a:noFill/>
        </p:spPr>
        <p:txBody>
          <a:bodyPr wrap="square" rtlCol="0">
            <a:spAutoFit/>
          </a:bodyPr>
          <a:lstStyle/>
          <a:p>
            <a:pPr algn="ctr"/>
            <a:r>
              <a:rPr lang="en-US" sz="4200" b="1" dirty="0"/>
              <a:t>One Bite (or TMS pulse) at a time!</a:t>
            </a:r>
          </a:p>
        </p:txBody>
      </p:sp>
      <p:pic>
        <p:nvPicPr>
          <p:cNvPr id="4098" name="Picture 2" descr="What if you eat a human brain? - Quora">
            <a:extLst>
              <a:ext uri="{FF2B5EF4-FFF2-40B4-BE49-F238E27FC236}">
                <a16:creationId xmlns:a16="http://schemas.microsoft.com/office/drawing/2014/main" id="{3546D833-BD44-459C-AAC3-3B7B18819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857" y="3172159"/>
            <a:ext cx="472440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234ED-8530-9D9B-8D92-7788E3AC518E}"/>
              </a:ext>
            </a:extLst>
          </p:cNvPr>
          <p:cNvSpPr>
            <a:spLocks noGrp="1"/>
          </p:cNvSpPr>
          <p:nvPr>
            <p:ph type="title"/>
          </p:nvPr>
        </p:nvSpPr>
        <p:spPr/>
        <p:txBody>
          <a:bodyPr/>
          <a:lstStyle/>
          <a:p>
            <a:r>
              <a:rPr lang="en-US" dirty="0"/>
              <a:t>Efficacy of TMS = Parameters + Individual Brain Factors</a:t>
            </a:r>
          </a:p>
        </p:txBody>
      </p:sp>
      <p:sp>
        <p:nvSpPr>
          <p:cNvPr id="4" name="Slide Number Placeholder 3">
            <a:extLst>
              <a:ext uri="{FF2B5EF4-FFF2-40B4-BE49-F238E27FC236}">
                <a16:creationId xmlns:a16="http://schemas.microsoft.com/office/drawing/2014/main" id="{C8D2C499-7373-A76B-BB2D-F14D38357B59}"/>
              </a:ext>
            </a:extLst>
          </p:cNvPr>
          <p:cNvSpPr>
            <a:spLocks noGrp="1"/>
          </p:cNvSpPr>
          <p:nvPr>
            <p:ph type="sldNum" sz="quarter" idx="4"/>
          </p:nvPr>
        </p:nvSpPr>
        <p:spPr/>
        <p:txBody>
          <a:bodyPr/>
          <a:lstStyle/>
          <a:p>
            <a:fld id="{14DA8466-51B6-440F-8995-3D5918D9CE24}" type="slidenum">
              <a:rPr lang="en-US" smtClean="0"/>
              <a:pPr/>
              <a:t>21</a:t>
            </a:fld>
            <a:endParaRPr lang="en-US"/>
          </a:p>
        </p:txBody>
      </p:sp>
      <p:pic>
        <p:nvPicPr>
          <p:cNvPr id="10242" name="Picture 2">
            <a:extLst>
              <a:ext uri="{FF2B5EF4-FFF2-40B4-BE49-F238E27FC236}">
                <a16:creationId xmlns:a16="http://schemas.microsoft.com/office/drawing/2014/main" id="{3E58C9FE-FA9E-D6CB-056A-608DDBA39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24" y="1407542"/>
            <a:ext cx="9726027" cy="4832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2A7047-2257-C9AA-5DAC-65D6E18A1CC3}"/>
              </a:ext>
            </a:extLst>
          </p:cNvPr>
          <p:cNvSpPr txBox="1"/>
          <p:nvPr/>
        </p:nvSpPr>
        <p:spPr>
          <a:xfrm>
            <a:off x="10073322" y="5765939"/>
            <a:ext cx="1927654" cy="369332"/>
          </a:xfrm>
          <a:prstGeom prst="rect">
            <a:avLst/>
          </a:prstGeom>
          <a:noFill/>
        </p:spPr>
        <p:txBody>
          <a:bodyPr wrap="square" rtlCol="0">
            <a:spAutoFit/>
          </a:bodyPr>
          <a:lstStyle/>
          <a:p>
            <a:pPr algn="l"/>
            <a:r>
              <a:rPr lang="en-US" sz="1800" dirty="0"/>
              <a:t>Deng et al., 2020</a:t>
            </a:r>
          </a:p>
        </p:txBody>
      </p:sp>
    </p:spTree>
    <p:extLst>
      <p:ext uri="{BB962C8B-B14F-4D97-AF65-F5344CB8AC3E}">
        <p14:creationId xmlns:p14="http://schemas.microsoft.com/office/powerpoint/2010/main" val="102872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88EF9-4D27-4A97-9BEE-A3FE9F0A654B}"/>
              </a:ext>
            </a:extLst>
          </p:cNvPr>
          <p:cNvSpPr>
            <a:spLocks noGrp="1"/>
          </p:cNvSpPr>
          <p:nvPr>
            <p:ph type="title"/>
          </p:nvPr>
        </p:nvSpPr>
        <p:spPr/>
        <p:txBody>
          <a:bodyPr/>
          <a:lstStyle/>
          <a:p>
            <a:r>
              <a:rPr lang="en-US" dirty="0"/>
              <a:t>TMS Parameters and Effect on “Dose” for the Pediatric Brain</a:t>
            </a:r>
          </a:p>
        </p:txBody>
      </p:sp>
      <p:sp>
        <p:nvSpPr>
          <p:cNvPr id="4" name="Slide Number Placeholder 3">
            <a:extLst>
              <a:ext uri="{FF2B5EF4-FFF2-40B4-BE49-F238E27FC236}">
                <a16:creationId xmlns:a16="http://schemas.microsoft.com/office/drawing/2014/main" id="{BF8BDD21-4D39-4451-837C-169FF6929CD2}"/>
              </a:ext>
            </a:extLst>
          </p:cNvPr>
          <p:cNvSpPr>
            <a:spLocks noGrp="1"/>
          </p:cNvSpPr>
          <p:nvPr>
            <p:ph type="sldNum" sz="quarter" idx="4"/>
          </p:nvPr>
        </p:nvSpPr>
        <p:spPr/>
        <p:txBody>
          <a:bodyPr/>
          <a:lstStyle/>
          <a:p>
            <a:fld id="{14DA8466-51B6-440F-8995-3D5918D9CE24}" type="slidenum">
              <a:rPr lang="en-US" smtClean="0"/>
              <a:pPr/>
              <a:t>22</a:t>
            </a:fld>
            <a:endParaRPr lang="en-US"/>
          </a:p>
        </p:txBody>
      </p:sp>
      <p:graphicFrame>
        <p:nvGraphicFramePr>
          <p:cNvPr id="13" name="Table 6">
            <a:extLst>
              <a:ext uri="{FF2B5EF4-FFF2-40B4-BE49-F238E27FC236}">
                <a16:creationId xmlns:a16="http://schemas.microsoft.com/office/drawing/2014/main" id="{9112F40B-E7B1-49E8-8DD1-01FD57D1EE60}"/>
              </a:ext>
            </a:extLst>
          </p:cNvPr>
          <p:cNvGraphicFramePr>
            <a:graphicFrameLocks noGrp="1"/>
          </p:cNvGraphicFramePr>
          <p:nvPr/>
        </p:nvGraphicFramePr>
        <p:xfrm>
          <a:off x="136933" y="1334511"/>
          <a:ext cx="11924776" cy="4512898"/>
        </p:xfrm>
        <a:graphic>
          <a:graphicData uri="http://schemas.openxmlformats.org/drawingml/2006/table">
            <a:tbl>
              <a:tblPr firstRow="1" bandRow="1">
                <a:tableStyleId>{5C22544A-7EE6-4342-B048-85BDC9FD1C3A}</a:tableStyleId>
              </a:tblPr>
              <a:tblGrid>
                <a:gridCol w="1960960">
                  <a:extLst>
                    <a:ext uri="{9D8B030D-6E8A-4147-A177-3AD203B41FA5}">
                      <a16:colId xmlns:a16="http://schemas.microsoft.com/office/drawing/2014/main" val="4126327510"/>
                    </a:ext>
                  </a:extLst>
                </a:gridCol>
                <a:gridCol w="9963816">
                  <a:extLst>
                    <a:ext uri="{9D8B030D-6E8A-4147-A177-3AD203B41FA5}">
                      <a16:colId xmlns:a16="http://schemas.microsoft.com/office/drawing/2014/main" val="1887633778"/>
                    </a:ext>
                  </a:extLst>
                </a:gridCol>
              </a:tblGrid>
              <a:tr h="332465">
                <a:tc>
                  <a:txBody>
                    <a:bodyPr/>
                    <a:lstStyle/>
                    <a:p>
                      <a:r>
                        <a:rPr lang="en-US" sz="1600" dirty="0"/>
                        <a:t>Parameter</a:t>
                      </a:r>
                    </a:p>
                  </a:txBody>
                  <a:tcPr/>
                </a:tc>
                <a:tc>
                  <a:txBody>
                    <a:bodyPr/>
                    <a:lstStyle/>
                    <a:p>
                      <a:r>
                        <a:rPr lang="en-US" sz="1600" dirty="0"/>
                        <a:t>Impact of Age/Development</a:t>
                      </a:r>
                    </a:p>
                  </a:txBody>
                  <a:tcPr/>
                </a:tc>
                <a:extLst>
                  <a:ext uri="{0D108BD9-81ED-4DB2-BD59-A6C34878D82A}">
                    <a16:rowId xmlns:a16="http://schemas.microsoft.com/office/drawing/2014/main" val="214356345"/>
                  </a:ext>
                </a:extLst>
              </a:tr>
              <a:tr h="491866">
                <a:tc>
                  <a:txBody>
                    <a:bodyPr/>
                    <a:lstStyle/>
                    <a:p>
                      <a:r>
                        <a:rPr lang="en-US" sz="1600" dirty="0"/>
                        <a:t>Intensity</a:t>
                      </a:r>
                    </a:p>
                  </a:txBody>
                  <a:tcPr/>
                </a:tc>
                <a:tc>
                  <a:txBody>
                    <a:bodyPr/>
                    <a:lstStyle/>
                    <a:p>
                      <a:r>
                        <a:rPr lang="en-US" sz="1600" dirty="0"/>
                        <a:t>More isn’t necessarily better (Even in Adults).  Younger Children may need higher intensities due to lack of myelination, however, older children/adolescents may need the same or perhaps lower intensities based on neurochemical changes. Clinical Disorders may impact cortical excitability and neurochemical levels and thus may impact appropriate intensity</a:t>
                      </a:r>
                    </a:p>
                  </a:txBody>
                  <a:tcPr/>
                </a:tc>
                <a:extLst>
                  <a:ext uri="{0D108BD9-81ED-4DB2-BD59-A6C34878D82A}">
                    <a16:rowId xmlns:a16="http://schemas.microsoft.com/office/drawing/2014/main" val="1808158613"/>
                  </a:ext>
                </a:extLst>
              </a:tr>
              <a:tr h="491866">
                <a:tc>
                  <a:txBody>
                    <a:bodyPr/>
                    <a:lstStyle/>
                    <a:p>
                      <a:r>
                        <a:rPr lang="en-US" sz="1600" dirty="0"/>
                        <a:t>Frequency/Protocol</a:t>
                      </a:r>
                    </a:p>
                  </a:txBody>
                  <a:tcPr/>
                </a:tc>
                <a:tc>
                  <a:txBody>
                    <a:bodyPr/>
                    <a:lstStyle/>
                    <a:p>
                      <a:r>
                        <a:rPr lang="en-US" sz="1600" dirty="0"/>
                        <a:t>1 Hz is generally locally inhibitory across the age-span. 10-20 Hz is generally locally excitatory across the age-span. </a:t>
                      </a:r>
                      <a:r>
                        <a:rPr lang="en-US" sz="1600" dirty="0" err="1"/>
                        <a:t>cTBS</a:t>
                      </a:r>
                      <a:r>
                        <a:rPr lang="en-US" sz="1600" dirty="0"/>
                        <a:t> and </a:t>
                      </a:r>
                      <a:r>
                        <a:rPr lang="en-US" sz="1600" dirty="0" err="1"/>
                        <a:t>iTBS</a:t>
                      </a:r>
                      <a:r>
                        <a:rPr lang="en-US" sz="1600" dirty="0"/>
                        <a:t> have high inter-individual variability. Overall impact on networks may depend on stage of development.</a:t>
                      </a:r>
                    </a:p>
                  </a:txBody>
                  <a:tcPr/>
                </a:tc>
                <a:extLst>
                  <a:ext uri="{0D108BD9-81ED-4DB2-BD59-A6C34878D82A}">
                    <a16:rowId xmlns:a16="http://schemas.microsoft.com/office/drawing/2014/main" val="1726843745"/>
                  </a:ext>
                </a:extLst>
              </a:tr>
              <a:tr h="491866">
                <a:tc>
                  <a:txBody>
                    <a:bodyPr/>
                    <a:lstStyle/>
                    <a:p>
                      <a:r>
                        <a:rPr lang="en-US" sz="1600" dirty="0"/>
                        <a:t>Intertrain Interval</a:t>
                      </a:r>
                    </a:p>
                  </a:txBody>
                  <a:tcPr/>
                </a:tc>
                <a:tc>
                  <a:txBody>
                    <a:bodyPr/>
                    <a:lstStyle/>
                    <a:p>
                      <a:r>
                        <a:rPr lang="en-US" sz="1600" dirty="0"/>
                        <a:t>Needs to be short enough to allow for additive effects, Children/Those with clinical disorders may have different timelines for </a:t>
                      </a:r>
                      <a:r>
                        <a:rPr lang="en-US" sz="1600" dirty="0" err="1"/>
                        <a:t>metaplasticity</a:t>
                      </a:r>
                      <a:r>
                        <a:rPr lang="en-US" sz="1600" dirty="0"/>
                        <a:t>.</a:t>
                      </a:r>
                    </a:p>
                  </a:txBody>
                  <a:tcPr/>
                </a:tc>
                <a:extLst>
                  <a:ext uri="{0D108BD9-81ED-4DB2-BD59-A6C34878D82A}">
                    <a16:rowId xmlns:a16="http://schemas.microsoft.com/office/drawing/2014/main" val="1234992400"/>
                  </a:ext>
                </a:extLst>
              </a:tr>
              <a:tr h="491866">
                <a:tc>
                  <a:txBody>
                    <a:bodyPr/>
                    <a:lstStyle/>
                    <a:p>
                      <a:r>
                        <a:rPr lang="en-US" sz="1600" dirty="0"/>
                        <a:t>Number of Sessions</a:t>
                      </a:r>
                    </a:p>
                  </a:txBody>
                  <a:tcPr/>
                </a:tc>
                <a:tc>
                  <a:txBody>
                    <a:bodyPr/>
                    <a:lstStyle/>
                    <a:p>
                      <a:r>
                        <a:rPr lang="en-US" sz="1600" dirty="0"/>
                        <a:t>More sessions have been found to be the best predictor of efficacy in adults. Likely the case in youth.</a:t>
                      </a:r>
                    </a:p>
                  </a:txBody>
                  <a:tcPr/>
                </a:tc>
                <a:extLst>
                  <a:ext uri="{0D108BD9-81ED-4DB2-BD59-A6C34878D82A}">
                    <a16:rowId xmlns:a16="http://schemas.microsoft.com/office/drawing/2014/main" val="3941510204"/>
                  </a:ext>
                </a:extLst>
              </a:tr>
              <a:tr h="637752">
                <a:tc>
                  <a:txBody>
                    <a:bodyPr/>
                    <a:lstStyle/>
                    <a:p>
                      <a:r>
                        <a:rPr lang="en-US" sz="1600" dirty="0"/>
                        <a:t>Intersession Interval</a:t>
                      </a:r>
                    </a:p>
                  </a:txBody>
                  <a:tcPr/>
                </a:tc>
                <a:tc>
                  <a:txBody>
                    <a:bodyPr/>
                    <a:lstStyle/>
                    <a:p>
                      <a:r>
                        <a:rPr lang="en-US" sz="1600" dirty="0"/>
                        <a:t>Needs to be short enough to allow for additive effects, but needs to be long enough to allow for homeostatic mechanisms. Children/Those with clinical disorders may have different timelines for </a:t>
                      </a:r>
                      <a:r>
                        <a:rPr lang="en-US" sz="1600" dirty="0" err="1"/>
                        <a:t>metaplasticity</a:t>
                      </a:r>
                      <a:r>
                        <a:rPr lang="en-US" sz="1600" dirty="0"/>
                        <a:t>.</a:t>
                      </a:r>
                    </a:p>
                  </a:txBody>
                  <a:tcPr/>
                </a:tc>
                <a:extLst>
                  <a:ext uri="{0D108BD9-81ED-4DB2-BD59-A6C34878D82A}">
                    <a16:rowId xmlns:a16="http://schemas.microsoft.com/office/drawing/2014/main" val="3831214080"/>
                  </a:ext>
                </a:extLst>
              </a:tr>
              <a:tr h="816575">
                <a:tc>
                  <a:txBody>
                    <a:bodyPr/>
                    <a:lstStyle/>
                    <a:p>
                      <a:r>
                        <a:rPr lang="en-US" sz="1600" dirty="0"/>
                        <a:t>Target/Targeting Strategy</a:t>
                      </a:r>
                    </a:p>
                  </a:txBody>
                  <a:tcPr/>
                </a:tc>
                <a:tc>
                  <a:txBody>
                    <a:bodyPr/>
                    <a:lstStyle/>
                    <a:p>
                      <a:r>
                        <a:rPr lang="en-US" sz="1600" dirty="0"/>
                        <a:t>Depends on what behavior/symptom you are trying to target. The specificity/reliability of your target is only as good as your certainty that this is the “right” target for that individual. Networks are in flux during development and impacted by clinical disorders, so need to understand both to know where and how best to target.</a:t>
                      </a:r>
                    </a:p>
                  </a:txBody>
                  <a:tcPr/>
                </a:tc>
                <a:extLst>
                  <a:ext uri="{0D108BD9-81ED-4DB2-BD59-A6C34878D82A}">
                    <a16:rowId xmlns:a16="http://schemas.microsoft.com/office/drawing/2014/main" val="2383103659"/>
                  </a:ext>
                </a:extLst>
              </a:tr>
            </a:tbl>
          </a:graphicData>
        </a:graphic>
      </p:graphicFrame>
      <p:sp>
        <p:nvSpPr>
          <p:cNvPr id="5" name="Rectangle 4">
            <a:extLst>
              <a:ext uri="{FF2B5EF4-FFF2-40B4-BE49-F238E27FC236}">
                <a16:creationId xmlns:a16="http://schemas.microsoft.com/office/drawing/2014/main" id="{CB10993D-5279-C866-DF14-2E463A5DA3CE}"/>
              </a:ext>
            </a:extLst>
          </p:cNvPr>
          <p:cNvSpPr/>
          <p:nvPr/>
        </p:nvSpPr>
        <p:spPr bwMode="auto">
          <a:xfrm>
            <a:off x="98854" y="2743200"/>
            <a:ext cx="11994292" cy="316333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Rectangle 5">
            <a:extLst>
              <a:ext uri="{FF2B5EF4-FFF2-40B4-BE49-F238E27FC236}">
                <a16:creationId xmlns:a16="http://schemas.microsoft.com/office/drawing/2014/main" id="{86DCFA37-7A9F-01B6-0675-0D11019DBAF3}"/>
              </a:ext>
            </a:extLst>
          </p:cNvPr>
          <p:cNvSpPr/>
          <p:nvPr/>
        </p:nvSpPr>
        <p:spPr bwMode="auto">
          <a:xfrm>
            <a:off x="90613" y="3322397"/>
            <a:ext cx="11994292" cy="284617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2" name="Rectangle 11">
            <a:extLst>
              <a:ext uri="{FF2B5EF4-FFF2-40B4-BE49-F238E27FC236}">
                <a16:creationId xmlns:a16="http://schemas.microsoft.com/office/drawing/2014/main" id="{0C79CBEF-D6D8-2E94-0195-C881D2027375}"/>
              </a:ext>
            </a:extLst>
          </p:cNvPr>
          <p:cNvSpPr/>
          <p:nvPr/>
        </p:nvSpPr>
        <p:spPr bwMode="auto">
          <a:xfrm>
            <a:off x="104525" y="3880022"/>
            <a:ext cx="11994292" cy="233404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4" name="Rectangle 13">
            <a:extLst>
              <a:ext uri="{FF2B5EF4-FFF2-40B4-BE49-F238E27FC236}">
                <a16:creationId xmlns:a16="http://schemas.microsoft.com/office/drawing/2014/main" id="{54258057-D1AA-A6EC-0116-71CB400E280F}"/>
              </a:ext>
            </a:extLst>
          </p:cNvPr>
          <p:cNvSpPr/>
          <p:nvPr/>
        </p:nvSpPr>
        <p:spPr bwMode="auto">
          <a:xfrm>
            <a:off x="71572" y="4386646"/>
            <a:ext cx="11994292" cy="169464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5" name="Rectangle 14">
            <a:extLst>
              <a:ext uri="{FF2B5EF4-FFF2-40B4-BE49-F238E27FC236}">
                <a16:creationId xmlns:a16="http://schemas.microsoft.com/office/drawing/2014/main" id="{DA9AC2F2-D2F4-99CB-742A-196904B6659B}"/>
              </a:ext>
            </a:extLst>
          </p:cNvPr>
          <p:cNvSpPr/>
          <p:nvPr/>
        </p:nvSpPr>
        <p:spPr bwMode="auto">
          <a:xfrm>
            <a:off x="75688" y="4955061"/>
            <a:ext cx="11994292" cy="121350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2039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4F023-839A-5616-8974-2981674D587F}"/>
              </a:ext>
            </a:extLst>
          </p:cNvPr>
          <p:cNvSpPr>
            <a:spLocks noGrp="1"/>
          </p:cNvSpPr>
          <p:nvPr>
            <p:ph type="ctrTitle"/>
          </p:nvPr>
        </p:nvSpPr>
        <p:spPr>
          <a:xfrm>
            <a:off x="914400" y="3151187"/>
            <a:ext cx="10363200" cy="1470025"/>
          </a:xfrm>
        </p:spPr>
        <p:txBody>
          <a:bodyPr/>
          <a:lstStyle/>
          <a:p>
            <a:pPr algn="ctr"/>
            <a:r>
              <a:rPr lang="en-US" sz="4000" dirty="0"/>
              <a:t>Using TMS to Study the Pathophysiology of ASD</a:t>
            </a:r>
          </a:p>
        </p:txBody>
      </p:sp>
      <p:sp>
        <p:nvSpPr>
          <p:cNvPr id="4" name="Slide Number Placeholder 3">
            <a:extLst>
              <a:ext uri="{FF2B5EF4-FFF2-40B4-BE49-F238E27FC236}">
                <a16:creationId xmlns:a16="http://schemas.microsoft.com/office/drawing/2014/main" id="{6A100799-6D9F-F7F1-EB31-0C40EEBE0940}"/>
              </a:ext>
            </a:extLst>
          </p:cNvPr>
          <p:cNvSpPr>
            <a:spLocks noGrp="1"/>
          </p:cNvSpPr>
          <p:nvPr>
            <p:ph type="sldNum" sz="quarter" idx="12"/>
          </p:nvPr>
        </p:nvSpPr>
        <p:spPr/>
        <p:txBody>
          <a:bodyPr/>
          <a:lstStyle/>
          <a:p>
            <a:fld id="{14DA8466-51B6-440F-8995-3D5918D9CE24}" type="slidenum">
              <a:rPr lang="en-US" smtClean="0"/>
              <a:pPr/>
              <a:t>23</a:t>
            </a:fld>
            <a:endParaRPr lang="en-US"/>
          </a:p>
        </p:txBody>
      </p:sp>
    </p:spTree>
    <p:extLst>
      <p:ext uri="{BB962C8B-B14F-4D97-AF65-F5344CB8AC3E}">
        <p14:creationId xmlns:p14="http://schemas.microsoft.com/office/powerpoint/2010/main" val="158877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9818-57B8-4EA5-BD6F-61C2904E80BC}"/>
              </a:ext>
            </a:extLst>
          </p:cNvPr>
          <p:cNvSpPr>
            <a:spLocks noGrp="1"/>
          </p:cNvSpPr>
          <p:nvPr>
            <p:ph type="title"/>
          </p:nvPr>
        </p:nvSpPr>
        <p:spPr/>
        <p:txBody>
          <a:bodyPr/>
          <a:lstStyle/>
          <a:p>
            <a:r>
              <a:rPr lang="en-US" dirty="0"/>
              <a:t>GABA deficiency Hypothesis in ASD</a:t>
            </a:r>
          </a:p>
        </p:txBody>
      </p:sp>
      <p:sp>
        <p:nvSpPr>
          <p:cNvPr id="4" name="Slide Number Placeholder 3">
            <a:extLst>
              <a:ext uri="{FF2B5EF4-FFF2-40B4-BE49-F238E27FC236}">
                <a16:creationId xmlns:a16="http://schemas.microsoft.com/office/drawing/2014/main" id="{8A3FEC8A-89D0-4892-B70D-D7C631F000DE}"/>
              </a:ext>
            </a:extLst>
          </p:cNvPr>
          <p:cNvSpPr>
            <a:spLocks noGrp="1"/>
          </p:cNvSpPr>
          <p:nvPr>
            <p:ph type="sldNum" sz="quarter" idx="4"/>
          </p:nvPr>
        </p:nvSpPr>
        <p:spPr/>
        <p:txBody>
          <a:bodyPr/>
          <a:lstStyle/>
          <a:p>
            <a:fld id="{14DA8466-51B6-440F-8995-3D5918D9CE24}" type="slidenum">
              <a:rPr lang="en-US" smtClean="0"/>
              <a:pPr/>
              <a:t>24</a:t>
            </a:fld>
            <a:endParaRPr lang="en-US"/>
          </a:p>
        </p:txBody>
      </p:sp>
      <p:pic>
        <p:nvPicPr>
          <p:cNvPr id="5" name="Picture 4">
            <a:extLst>
              <a:ext uri="{FF2B5EF4-FFF2-40B4-BE49-F238E27FC236}">
                <a16:creationId xmlns:a16="http://schemas.microsoft.com/office/drawing/2014/main" id="{3AAAFB75-EAD8-48B3-B153-77CE36D7EA50}"/>
              </a:ext>
            </a:extLst>
          </p:cNvPr>
          <p:cNvPicPr>
            <a:picLocks noChangeAspect="1"/>
          </p:cNvPicPr>
          <p:nvPr/>
        </p:nvPicPr>
        <p:blipFill>
          <a:blip r:embed="rId2"/>
          <a:stretch>
            <a:fillRect/>
          </a:stretch>
        </p:blipFill>
        <p:spPr>
          <a:xfrm>
            <a:off x="2492951" y="1868288"/>
            <a:ext cx="7206097" cy="3121423"/>
          </a:xfrm>
          <a:prstGeom prst="rect">
            <a:avLst/>
          </a:prstGeom>
        </p:spPr>
      </p:pic>
      <p:pic>
        <p:nvPicPr>
          <p:cNvPr id="6" name="Picture 5">
            <a:extLst>
              <a:ext uri="{FF2B5EF4-FFF2-40B4-BE49-F238E27FC236}">
                <a16:creationId xmlns:a16="http://schemas.microsoft.com/office/drawing/2014/main" id="{2E1286B7-82AE-40ED-914F-DD9EF3212C6A}"/>
              </a:ext>
            </a:extLst>
          </p:cNvPr>
          <p:cNvPicPr>
            <a:picLocks noChangeAspect="1"/>
          </p:cNvPicPr>
          <p:nvPr/>
        </p:nvPicPr>
        <p:blipFill>
          <a:blip r:embed="rId3"/>
          <a:stretch>
            <a:fillRect/>
          </a:stretch>
        </p:blipFill>
        <p:spPr>
          <a:xfrm>
            <a:off x="3864670" y="1261684"/>
            <a:ext cx="4462659" cy="4334632"/>
          </a:xfrm>
          <a:prstGeom prst="rect">
            <a:avLst/>
          </a:prstGeom>
        </p:spPr>
      </p:pic>
      <p:sp>
        <p:nvSpPr>
          <p:cNvPr id="7" name="TextBox 6">
            <a:extLst>
              <a:ext uri="{FF2B5EF4-FFF2-40B4-BE49-F238E27FC236}">
                <a16:creationId xmlns:a16="http://schemas.microsoft.com/office/drawing/2014/main" id="{6F1B15DA-7466-4E7B-B724-C0982EF1E744}"/>
              </a:ext>
            </a:extLst>
          </p:cNvPr>
          <p:cNvSpPr txBox="1"/>
          <p:nvPr/>
        </p:nvSpPr>
        <p:spPr>
          <a:xfrm>
            <a:off x="5080000" y="5825616"/>
            <a:ext cx="5953759" cy="400110"/>
          </a:xfrm>
          <a:prstGeom prst="rect">
            <a:avLst/>
          </a:prstGeom>
          <a:noFill/>
        </p:spPr>
        <p:txBody>
          <a:bodyPr wrap="square" rtlCol="0">
            <a:spAutoFit/>
          </a:bodyPr>
          <a:lstStyle/>
          <a:p>
            <a:r>
              <a:rPr lang="en-US" sz="2000" dirty="0"/>
              <a:t>Casanova et al., 2002; Casanova et al., 2006</a:t>
            </a:r>
          </a:p>
        </p:txBody>
      </p:sp>
    </p:spTree>
    <p:extLst>
      <p:ext uri="{BB962C8B-B14F-4D97-AF65-F5344CB8AC3E}">
        <p14:creationId xmlns:p14="http://schemas.microsoft.com/office/powerpoint/2010/main" val="3473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7C627-A92F-4B15-A049-4FD8BC15F96F}"/>
              </a:ext>
            </a:extLst>
          </p:cNvPr>
          <p:cNvSpPr>
            <a:spLocks noGrp="1"/>
          </p:cNvSpPr>
          <p:nvPr>
            <p:ph type="title"/>
          </p:nvPr>
        </p:nvSpPr>
        <p:spPr/>
        <p:txBody>
          <a:bodyPr/>
          <a:lstStyle/>
          <a:p>
            <a:r>
              <a:rPr lang="en-US" dirty="0"/>
              <a:t>Excessive Glutamate Hypothesis</a:t>
            </a:r>
          </a:p>
        </p:txBody>
      </p:sp>
      <p:sp>
        <p:nvSpPr>
          <p:cNvPr id="4" name="Slide Number Placeholder 3">
            <a:extLst>
              <a:ext uri="{FF2B5EF4-FFF2-40B4-BE49-F238E27FC236}">
                <a16:creationId xmlns:a16="http://schemas.microsoft.com/office/drawing/2014/main" id="{215B23AB-E372-404F-A638-8F70AE2BA27B}"/>
              </a:ext>
            </a:extLst>
          </p:cNvPr>
          <p:cNvSpPr>
            <a:spLocks noGrp="1"/>
          </p:cNvSpPr>
          <p:nvPr>
            <p:ph type="sldNum" sz="quarter" idx="4"/>
          </p:nvPr>
        </p:nvSpPr>
        <p:spPr/>
        <p:txBody>
          <a:bodyPr/>
          <a:lstStyle/>
          <a:p>
            <a:fld id="{14DA8466-51B6-440F-8995-3D5918D9CE24}" type="slidenum">
              <a:rPr lang="en-US" smtClean="0"/>
              <a:pPr/>
              <a:t>25</a:t>
            </a:fld>
            <a:endParaRPr lang="en-US"/>
          </a:p>
        </p:txBody>
      </p:sp>
      <p:pic>
        <p:nvPicPr>
          <p:cNvPr id="5" name="Picture 4">
            <a:extLst>
              <a:ext uri="{FF2B5EF4-FFF2-40B4-BE49-F238E27FC236}">
                <a16:creationId xmlns:a16="http://schemas.microsoft.com/office/drawing/2014/main" id="{70D7729E-1838-414A-BBBB-AB18339AF519}"/>
              </a:ext>
            </a:extLst>
          </p:cNvPr>
          <p:cNvPicPr>
            <a:picLocks noChangeAspect="1"/>
          </p:cNvPicPr>
          <p:nvPr/>
        </p:nvPicPr>
        <p:blipFill>
          <a:blip r:embed="rId2"/>
          <a:stretch>
            <a:fillRect/>
          </a:stretch>
        </p:blipFill>
        <p:spPr>
          <a:xfrm>
            <a:off x="1932514" y="1756491"/>
            <a:ext cx="9031469" cy="4753020"/>
          </a:xfrm>
          <a:prstGeom prst="rect">
            <a:avLst/>
          </a:prstGeom>
        </p:spPr>
      </p:pic>
    </p:spTree>
    <p:extLst>
      <p:ext uri="{BB962C8B-B14F-4D97-AF65-F5344CB8AC3E}">
        <p14:creationId xmlns:p14="http://schemas.microsoft.com/office/powerpoint/2010/main" val="424916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Proposed Pathophysiological Model of ASD</a:t>
            </a:r>
          </a:p>
        </p:txBody>
      </p:sp>
      <p:grpSp>
        <p:nvGrpSpPr>
          <p:cNvPr id="3" name="Group 2">
            <a:extLst>
              <a:ext uri="{FF2B5EF4-FFF2-40B4-BE49-F238E27FC236}">
                <a16:creationId xmlns:a16="http://schemas.microsoft.com/office/drawing/2014/main" id="{9BD71089-C88B-F843-EEEC-E8810F3469D1}"/>
              </a:ext>
            </a:extLst>
          </p:cNvPr>
          <p:cNvGrpSpPr/>
          <p:nvPr/>
        </p:nvGrpSpPr>
        <p:grpSpPr>
          <a:xfrm>
            <a:off x="1352063" y="2110154"/>
            <a:ext cx="9480060" cy="3759200"/>
            <a:chOff x="1705449" y="3346443"/>
            <a:chExt cx="7703249" cy="2665502"/>
          </a:xfrm>
        </p:grpSpPr>
        <p:grpSp>
          <p:nvGrpSpPr>
            <p:cNvPr id="4" name="Group 3">
              <a:extLst>
                <a:ext uri="{FF2B5EF4-FFF2-40B4-BE49-F238E27FC236}">
                  <a16:creationId xmlns:a16="http://schemas.microsoft.com/office/drawing/2014/main" id="{DB4C575B-27E5-435F-F8C7-449746A5B7B1}"/>
                </a:ext>
              </a:extLst>
            </p:cNvPr>
            <p:cNvGrpSpPr/>
            <p:nvPr/>
          </p:nvGrpSpPr>
          <p:grpSpPr>
            <a:xfrm>
              <a:off x="1705449" y="3839835"/>
              <a:ext cx="7478669" cy="2172110"/>
              <a:chOff x="842524" y="2915238"/>
              <a:chExt cx="7478669" cy="2172110"/>
            </a:xfrm>
          </p:grpSpPr>
          <p:sp>
            <p:nvSpPr>
              <p:cNvPr id="14" name="Freeform 5">
                <a:extLst>
                  <a:ext uri="{FF2B5EF4-FFF2-40B4-BE49-F238E27FC236}">
                    <a16:creationId xmlns:a16="http://schemas.microsoft.com/office/drawing/2014/main" id="{2AB37DBD-70B5-1771-7485-87C7C6A378C0}"/>
                  </a:ext>
                </a:extLst>
              </p:cNvPr>
              <p:cNvSpPr/>
              <p:nvPr/>
            </p:nvSpPr>
            <p:spPr>
              <a:xfrm>
                <a:off x="842524" y="3496152"/>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E/I Imbalance</a:t>
                </a:r>
              </a:p>
            </p:txBody>
          </p:sp>
          <p:sp>
            <p:nvSpPr>
              <p:cNvPr id="15" name="Freeform 6">
                <a:extLst>
                  <a:ext uri="{FF2B5EF4-FFF2-40B4-BE49-F238E27FC236}">
                    <a16:creationId xmlns:a16="http://schemas.microsoft.com/office/drawing/2014/main" id="{6182F653-D045-023B-0A40-7577BFA02382}"/>
                  </a:ext>
                </a:extLst>
              </p:cNvPr>
              <p:cNvSpPr/>
              <p:nvPr/>
            </p:nvSpPr>
            <p:spPr>
              <a:xfrm rot="19457599">
                <a:off x="2769538" y="3689941"/>
                <a:ext cx="995334" cy="41791"/>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2" tIns="-3988" rIns="485485" bIns="-3988"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7">
                <a:extLst>
                  <a:ext uri="{FF2B5EF4-FFF2-40B4-BE49-F238E27FC236}">
                    <a16:creationId xmlns:a16="http://schemas.microsoft.com/office/drawing/2014/main" id="{72B030FC-B874-1DC1-F96D-2319D08DD0C7}"/>
                  </a:ext>
                </a:extLst>
              </p:cNvPr>
              <p:cNvSpPr/>
              <p:nvPr/>
            </p:nvSpPr>
            <p:spPr>
              <a:xfrm>
                <a:off x="3671318" y="2915238"/>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Aberrant Network Structural Connectivity </a:t>
                </a:r>
              </a:p>
            </p:txBody>
          </p:sp>
          <p:sp>
            <p:nvSpPr>
              <p:cNvPr id="17" name="Freeform 8">
                <a:extLst>
                  <a:ext uri="{FF2B5EF4-FFF2-40B4-BE49-F238E27FC236}">
                    <a16:creationId xmlns:a16="http://schemas.microsoft.com/office/drawing/2014/main" id="{976DCCDB-E885-1061-13CB-6E169C2A3DFE}"/>
                  </a:ext>
                </a:extLst>
              </p:cNvPr>
              <p:cNvSpPr/>
              <p:nvPr/>
            </p:nvSpPr>
            <p:spPr>
              <a:xfrm rot="2142401">
                <a:off x="2769538" y="4270854"/>
                <a:ext cx="995334" cy="41791"/>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3" tIns="-3987" rIns="485484" bIns="-398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D4A3BDED-7F40-2952-3C3D-5E06906F9791}"/>
                  </a:ext>
                </a:extLst>
              </p:cNvPr>
              <p:cNvSpPr/>
              <p:nvPr/>
            </p:nvSpPr>
            <p:spPr>
              <a:xfrm>
                <a:off x="3671318" y="4077065"/>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Aberrant Network Functional Connectivity</a:t>
                </a:r>
              </a:p>
            </p:txBody>
          </p:sp>
          <p:sp>
            <p:nvSpPr>
              <p:cNvPr id="19" name="Freeform 11">
                <a:extLst>
                  <a:ext uri="{FF2B5EF4-FFF2-40B4-BE49-F238E27FC236}">
                    <a16:creationId xmlns:a16="http://schemas.microsoft.com/office/drawing/2014/main" id="{8B812AAE-0F5F-F8C6-9278-9CD3C18D865B}"/>
                  </a:ext>
                </a:extLst>
              </p:cNvPr>
              <p:cNvSpPr/>
              <p:nvPr/>
            </p:nvSpPr>
            <p:spPr>
              <a:xfrm>
                <a:off x="6300626" y="3449452"/>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Aberrant Physiological and Behavioral  Response </a:t>
                </a:r>
                <a:r>
                  <a:rPr lang="en-US" sz="1600" dirty="0">
                    <a:solidFill>
                      <a:prstClr val="white"/>
                    </a:solidFill>
                    <a:latin typeface="Calibri" panose="020F0502020204030204"/>
                  </a:rPr>
                  <a:t>to Stimuli in the Environment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Freeform 14">
              <a:extLst>
                <a:ext uri="{FF2B5EF4-FFF2-40B4-BE49-F238E27FC236}">
                  <a16:creationId xmlns:a16="http://schemas.microsoft.com/office/drawing/2014/main" id="{9F7A04A1-4C84-F5F7-E91B-839403AC89D7}"/>
                </a:ext>
              </a:extLst>
            </p:cNvPr>
            <p:cNvSpPr/>
            <p:nvPr/>
          </p:nvSpPr>
          <p:spPr>
            <a:xfrm rot="2641696">
              <a:off x="6458874" y="4597472"/>
              <a:ext cx="801385" cy="45719"/>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2" tIns="-3988" rIns="485485" bIns="-3988"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15">
              <a:extLst>
                <a:ext uri="{FF2B5EF4-FFF2-40B4-BE49-F238E27FC236}">
                  <a16:creationId xmlns:a16="http://schemas.microsoft.com/office/drawing/2014/main" id="{B2E3C1CA-4F5E-794D-01B5-9C81389ED236}"/>
                </a:ext>
              </a:extLst>
            </p:cNvPr>
            <p:cNvSpPr/>
            <p:nvPr/>
          </p:nvSpPr>
          <p:spPr>
            <a:xfrm rot="8060120" flipV="1">
              <a:off x="6437677" y="5012902"/>
              <a:ext cx="836869" cy="385115"/>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3" tIns="-3987" rIns="485484" bIns="-398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BEFEEB-A19E-0A1A-13CC-2264848B3F8C}"/>
                </a:ext>
              </a:extLst>
            </p:cNvPr>
            <p:cNvSpPr txBox="1"/>
            <p:nvPr/>
          </p:nvSpPr>
          <p:spPr>
            <a:xfrm rot="19395620">
              <a:off x="3309707" y="4311954"/>
              <a:ext cx="16286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Development</a:t>
              </a:r>
            </a:p>
          </p:txBody>
        </p:sp>
        <p:sp>
          <p:nvSpPr>
            <p:cNvPr id="10" name="TextBox 9">
              <a:extLst>
                <a:ext uri="{FF2B5EF4-FFF2-40B4-BE49-F238E27FC236}">
                  <a16:creationId xmlns:a16="http://schemas.microsoft.com/office/drawing/2014/main" id="{E77A9F89-59A8-D9F2-F1C4-9CC5854BAD7A}"/>
                </a:ext>
              </a:extLst>
            </p:cNvPr>
            <p:cNvSpPr txBox="1"/>
            <p:nvPr/>
          </p:nvSpPr>
          <p:spPr>
            <a:xfrm rot="2205172">
              <a:off x="3321989" y="5185554"/>
              <a:ext cx="16286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Development</a:t>
              </a:r>
            </a:p>
          </p:txBody>
        </p:sp>
        <p:sp>
          <p:nvSpPr>
            <p:cNvPr id="11" name="TextBox 10">
              <a:extLst>
                <a:ext uri="{FF2B5EF4-FFF2-40B4-BE49-F238E27FC236}">
                  <a16:creationId xmlns:a16="http://schemas.microsoft.com/office/drawing/2014/main" id="{4D02E176-9736-5AF5-8828-8A6B00F3A82B}"/>
                </a:ext>
              </a:extLst>
            </p:cNvPr>
            <p:cNvSpPr txBox="1"/>
            <p:nvPr/>
          </p:nvSpPr>
          <p:spPr>
            <a:xfrm>
              <a:off x="4421087" y="3346443"/>
              <a:ext cx="2057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Predictor Variables</a:t>
              </a:r>
            </a:p>
          </p:txBody>
        </p:sp>
        <p:sp>
          <p:nvSpPr>
            <p:cNvPr id="12" name="TextBox 11">
              <a:extLst>
                <a:ext uri="{FF2B5EF4-FFF2-40B4-BE49-F238E27FC236}">
                  <a16:creationId xmlns:a16="http://schemas.microsoft.com/office/drawing/2014/main" id="{A61F8360-0CD0-5D50-3534-B4915ABD3AAC}"/>
                </a:ext>
              </a:extLst>
            </p:cNvPr>
            <p:cNvSpPr txBox="1"/>
            <p:nvPr/>
          </p:nvSpPr>
          <p:spPr>
            <a:xfrm>
              <a:off x="1732485" y="3945533"/>
              <a:ext cx="19601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Predictor Variables</a:t>
              </a:r>
            </a:p>
          </p:txBody>
        </p:sp>
        <p:sp>
          <p:nvSpPr>
            <p:cNvPr id="13" name="TextBox 12">
              <a:extLst>
                <a:ext uri="{FF2B5EF4-FFF2-40B4-BE49-F238E27FC236}">
                  <a16:creationId xmlns:a16="http://schemas.microsoft.com/office/drawing/2014/main" id="{F241357D-A9CD-2515-7D50-C2BF209AA72A}"/>
                </a:ext>
              </a:extLst>
            </p:cNvPr>
            <p:cNvSpPr txBox="1"/>
            <p:nvPr/>
          </p:nvSpPr>
          <p:spPr>
            <a:xfrm>
              <a:off x="6938972" y="3813539"/>
              <a:ext cx="2469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Dependent Variable</a:t>
              </a:r>
            </a:p>
          </p:txBody>
        </p:sp>
      </p:grpSp>
    </p:spTree>
    <p:extLst>
      <p:ext uri="{BB962C8B-B14F-4D97-AF65-F5344CB8AC3E}">
        <p14:creationId xmlns:p14="http://schemas.microsoft.com/office/powerpoint/2010/main" val="335396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828800" y="1828800"/>
            <a:ext cx="8610600" cy="4495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Rectangle 3"/>
          <p:cNvSpPr>
            <a:spLocks noGrp="1" noChangeArrowheads="1"/>
          </p:cNvSpPr>
          <p:nvPr>
            <p:ph type="title"/>
          </p:nvPr>
        </p:nvSpPr>
        <p:spPr>
          <a:xfrm>
            <a:off x="219273" y="162464"/>
            <a:ext cx="11499454" cy="741871"/>
          </a:xfrm>
        </p:spPr>
        <p:txBody>
          <a:bodyPr>
            <a:normAutofit/>
          </a:bodyPr>
          <a:lstStyle/>
          <a:p>
            <a:pPr eaLnBrk="1" hangingPunct="1"/>
            <a:r>
              <a:rPr lang="en-US" dirty="0"/>
              <a:t>Prolonged and Enhanced Response to TBS protocols in ASD</a:t>
            </a:r>
            <a:endParaRPr lang="en-US" altLang="en-US" dirty="0">
              <a:solidFill>
                <a:schemeClr val="accent4"/>
              </a:solidFill>
            </a:endParaRPr>
          </a:p>
        </p:txBody>
      </p:sp>
      <p:graphicFrame>
        <p:nvGraphicFramePr>
          <p:cNvPr id="11267" name="Object 14"/>
          <p:cNvGraphicFramePr>
            <a:graphicFrameLocks noGrp="1" noChangeAspect="1"/>
          </p:cNvGraphicFramePr>
          <p:nvPr>
            <p:ph idx="4294967295"/>
          </p:nvPr>
        </p:nvGraphicFramePr>
        <p:xfrm>
          <a:off x="2296318" y="1397509"/>
          <a:ext cx="7675563" cy="4525963"/>
        </p:xfrm>
        <a:graphic>
          <a:graphicData uri="http://schemas.openxmlformats.org/presentationml/2006/ole">
            <mc:AlternateContent xmlns:mc="http://schemas.openxmlformats.org/markup-compatibility/2006">
              <mc:Choice xmlns:v="urn:schemas-microsoft-com:vml" Requires="v">
                <p:oleObj name="Chart" r:id="rId3" imgW="11792102" imgH="6953352" progId="Excel.Chart.8">
                  <p:embed/>
                </p:oleObj>
              </mc:Choice>
              <mc:Fallback>
                <p:oleObj name="Chart" r:id="rId3" imgW="11792102" imgH="6953352" progId="Excel.Chart.8">
                  <p:embed/>
                  <p:pic>
                    <p:nvPicPr>
                      <p:cNvPr id="11267"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18" y="1397509"/>
                        <a:ext cx="76755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9"/>
          <p:cNvSpPr txBox="1">
            <a:spLocks noChangeArrowheads="1"/>
          </p:cNvSpPr>
          <p:nvPr/>
        </p:nvSpPr>
        <p:spPr bwMode="auto">
          <a:xfrm>
            <a:off x="4953000" y="5851526"/>
            <a:ext cx="2890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0000"/>
                </a:solidFill>
                <a:latin typeface="Verdana" pitchFamily="34" charset="0"/>
                <a:ea typeface="ＭＳ Ｐゴシック" pitchFamily="34" charset="-128"/>
              </a:rPr>
              <a:t>Time after TBS [min]</a:t>
            </a:r>
          </a:p>
        </p:txBody>
      </p:sp>
      <p:sp>
        <p:nvSpPr>
          <p:cNvPr id="11270" name="Text Box 10"/>
          <p:cNvSpPr txBox="1">
            <a:spLocks noChangeArrowheads="1"/>
          </p:cNvSpPr>
          <p:nvPr/>
        </p:nvSpPr>
        <p:spPr bwMode="auto">
          <a:xfrm rot="16200000">
            <a:off x="1030288" y="3175001"/>
            <a:ext cx="29067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rgbClr val="000000"/>
                </a:solidFill>
                <a:latin typeface="Verdana" pitchFamily="34" charset="0"/>
                <a:ea typeface="ＭＳ Ｐゴシック" pitchFamily="34" charset="-128"/>
              </a:rPr>
              <a:t>MEP amplitude</a:t>
            </a:r>
          </a:p>
          <a:p>
            <a:pPr algn="ctr" eaLnBrk="1" hangingPunct="1">
              <a:spcBef>
                <a:spcPct val="0"/>
              </a:spcBef>
              <a:buFontTx/>
              <a:buNone/>
            </a:pPr>
            <a:r>
              <a:rPr lang="en-US" altLang="en-US" sz="1800">
                <a:solidFill>
                  <a:srgbClr val="000000"/>
                </a:solidFill>
                <a:latin typeface="Verdana" pitchFamily="34" charset="0"/>
                <a:ea typeface="ＭＳ Ｐゴシック" pitchFamily="34" charset="-128"/>
              </a:rPr>
              <a:t>[proportion of baseline]</a:t>
            </a:r>
          </a:p>
        </p:txBody>
      </p:sp>
      <p:sp>
        <p:nvSpPr>
          <p:cNvPr id="11271" name="Text Box 12"/>
          <p:cNvSpPr txBox="1">
            <a:spLocks noChangeArrowheads="1"/>
          </p:cNvSpPr>
          <p:nvPr/>
        </p:nvSpPr>
        <p:spPr bwMode="auto">
          <a:xfrm>
            <a:off x="7543800" y="6400800"/>
            <a:ext cx="3017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err="1">
                <a:solidFill>
                  <a:schemeClr val="bg1"/>
                </a:solidFill>
                <a:ea typeface="ＭＳ Ｐゴシック" pitchFamily="34" charset="-128"/>
              </a:rPr>
              <a:t>Oberman</a:t>
            </a:r>
            <a:r>
              <a:rPr lang="en-US" altLang="en-US" sz="1400" dirty="0">
                <a:solidFill>
                  <a:schemeClr val="bg1"/>
                </a:solidFill>
                <a:ea typeface="ＭＳ Ｐゴシック" pitchFamily="34" charset="-128"/>
              </a:rPr>
              <a:t> et al., 2012</a:t>
            </a:r>
          </a:p>
        </p:txBody>
      </p:sp>
      <p:sp>
        <p:nvSpPr>
          <p:cNvPr id="11272" name="Line 8"/>
          <p:cNvSpPr>
            <a:spLocks noChangeShapeType="1"/>
          </p:cNvSpPr>
          <p:nvPr/>
        </p:nvSpPr>
        <p:spPr bwMode="auto">
          <a:xfrm flipV="1">
            <a:off x="3276600" y="3962400"/>
            <a:ext cx="6324600" cy="0"/>
          </a:xfrm>
          <a:prstGeom prst="line">
            <a:avLst/>
          </a:prstGeom>
          <a:noFill/>
          <a:ln w="28575">
            <a:solidFill>
              <a:srgbClr val="00CC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3" name="Text Box 9"/>
          <p:cNvSpPr txBox="1">
            <a:spLocks noChangeArrowheads="1"/>
          </p:cNvSpPr>
          <p:nvPr/>
        </p:nvSpPr>
        <p:spPr bwMode="auto">
          <a:xfrm>
            <a:off x="3962400" y="35814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00CC66"/>
                </a:solidFill>
              </a:rPr>
              <a:t>Baseline</a:t>
            </a:r>
          </a:p>
        </p:txBody>
      </p:sp>
      <p:sp>
        <p:nvSpPr>
          <p:cNvPr id="11274" name="Text Box 10"/>
          <p:cNvSpPr txBox="1">
            <a:spLocks noChangeArrowheads="1"/>
          </p:cNvSpPr>
          <p:nvPr/>
        </p:nvSpPr>
        <p:spPr bwMode="auto">
          <a:xfrm>
            <a:off x="5562600" y="31686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t>ITBS</a:t>
            </a:r>
          </a:p>
        </p:txBody>
      </p:sp>
      <p:sp>
        <p:nvSpPr>
          <p:cNvPr id="11275" name="Text Box 11"/>
          <p:cNvSpPr txBox="1">
            <a:spLocks noChangeArrowheads="1"/>
          </p:cNvSpPr>
          <p:nvPr/>
        </p:nvSpPr>
        <p:spPr bwMode="auto">
          <a:xfrm>
            <a:off x="5486400" y="4343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t>CTBS</a:t>
            </a:r>
          </a:p>
        </p:txBody>
      </p:sp>
      <p:sp>
        <p:nvSpPr>
          <p:cNvPr id="176144" name="Rectangle 16"/>
          <p:cNvSpPr>
            <a:spLocks noChangeArrowheads="1"/>
          </p:cNvSpPr>
          <p:nvPr/>
        </p:nvSpPr>
        <p:spPr bwMode="auto">
          <a:xfrm>
            <a:off x="5588000" y="1981200"/>
            <a:ext cx="381000" cy="3505200"/>
          </a:xfrm>
          <a:prstGeom prst="rect">
            <a:avLst/>
          </a:prstGeom>
          <a:noFill/>
          <a:ln w="57150">
            <a:solidFill>
              <a:srgbClr val="00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alibri" pitchFamily="34" charset="0"/>
              <a:ea typeface="ＭＳ Ｐゴシック" pitchFamily="34" charset="-128"/>
            </a:endParaRPr>
          </a:p>
        </p:txBody>
      </p:sp>
      <p:sp>
        <p:nvSpPr>
          <p:cNvPr id="13" name="TextBox 12"/>
          <p:cNvSpPr txBox="1"/>
          <p:nvPr/>
        </p:nvSpPr>
        <p:spPr>
          <a:xfrm>
            <a:off x="6760029" y="6368535"/>
            <a:ext cx="3374571" cy="369332"/>
          </a:xfrm>
          <a:prstGeom prst="rect">
            <a:avLst/>
          </a:prstGeom>
          <a:noFill/>
        </p:spPr>
        <p:txBody>
          <a:bodyPr wrap="square" rtlCol="0">
            <a:spAutoFit/>
          </a:bodyPr>
          <a:lstStyle/>
          <a:p>
            <a:r>
              <a:rPr lang="en-US" sz="1800" dirty="0" err="1"/>
              <a:t>Oberman</a:t>
            </a:r>
            <a:r>
              <a:rPr lang="en-US" sz="1800" dirty="0"/>
              <a:t> et al., 2012</a:t>
            </a:r>
          </a:p>
        </p:txBody>
      </p:sp>
    </p:spTree>
    <p:extLst>
      <p:ext uri="{BB962C8B-B14F-4D97-AF65-F5344CB8AC3E}">
        <p14:creationId xmlns:p14="http://schemas.microsoft.com/office/powerpoint/2010/main" val="3326920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73" y="145546"/>
            <a:ext cx="11499454" cy="741871"/>
          </a:xfrm>
        </p:spPr>
        <p:txBody>
          <a:bodyPr/>
          <a:lstStyle/>
          <a:p>
            <a:r>
              <a:rPr lang="en-US" dirty="0"/>
              <a:t>Aberrant Metaplastic Response to two sessions of TBS on subsequent days in ASD</a:t>
            </a:r>
            <a:endParaRPr lang="en-US" dirty="0">
              <a:solidFill>
                <a:schemeClr val="tx1"/>
              </a:solidFill>
            </a:endParaRPr>
          </a:p>
        </p:txBody>
      </p:sp>
      <p:graphicFrame>
        <p:nvGraphicFramePr>
          <p:cNvPr id="4" name="Chart 3"/>
          <p:cNvGraphicFramePr>
            <a:graphicFrameLocks noGrp="1"/>
          </p:cNvGraphicFramePr>
          <p:nvPr/>
        </p:nvGraphicFramePr>
        <p:xfrm>
          <a:off x="2590800" y="1447800"/>
          <a:ext cx="7239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352800" y="5334000"/>
            <a:ext cx="457200" cy="30480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7543799" y="5791201"/>
            <a:ext cx="3526971" cy="369332"/>
          </a:xfrm>
          <a:prstGeom prst="rect">
            <a:avLst/>
          </a:prstGeom>
          <a:noFill/>
        </p:spPr>
        <p:txBody>
          <a:bodyPr wrap="square" rtlCol="0">
            <a:spAutoFit/>
          </a:bodyPr>
          <a:lstStyle/>
          <a:p>
            <a:r>
              <a:rPr lang="en-US" sz="1800" dirty="0"/>
              <a:t>Oberman et al., 2016</a:t>
            </a:r>
          </a:p>
        </p:txBody>
      </p:sp>
    </p:spTree>
    <p:extLst>
      <p:ext uri="{BB962C8B-B14F-4D97-AF65-F5344CB8AC3E}">
        <p14:creationId xmlns:p14="http://schemas.microsoft.com/office/powerpoint/2010/main" val="88984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Developmental (Cross sectional) Trajectories</a:t>
            </a:r>
          </a:p>
        </p:txBody>
      </p:sp>
      <p:sp>
        <p:nvSpPr>
          <p:cNvPr id="7" name="TextBox 6"/>
          <p:cNvSpPr txBox="1"/>
          <p:nvPr/>
        </p:nvSpPr>
        <p:spPr>
          <a:xfrm>
            <a:off x="5433106" y="6290846"/>
            <a:ext cx="4615543" cy="338554"/>
          </a:xfrm>
          <a:prstGeom prst="rect">
            <a:avLst/>
          </a:prstGeom>
          <a:noFill/>
        </p:spPr>
        <p:txBody>
          <a:bodyPr wrap="square" rtlCol="0">
            <a:spAutoFit/>
          </a:bodyPr>
          <a:lstStyle/>
          <a:p>
            <a:r>
              <a:rPr lang="en-US" sz="1600" dirty="0"/>
              <a:t>Oberman et al., 2014</a:t>
            </a:r>
          </a:p>
        </p:txBody>
      </p:sp>
      <p:graphicFrame>
        <p:nvGraphicFramePr>
          <p:cNvPr id="6" name="Chart 5"/>
          <p:cNvGraphicFramePr>
            <a:graphicFrameLocks/>
          </p:cNvGraphicFramePr>
          <p:nvPr/>
        </p:nvGraphicFramePr>
        <p:xfrm>
          <a:off x="2514600" y="1417638"/>
          <a:ext cx="6400800"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09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036529-2D91-59FE-46B5-FEF5C19FC6A3}"/>
              </a:ext>
            </a:extLst>
          </p:cNvPr>
          <p:cNvSpPr>
            <a:spLocks noGrp="1"/>
          </p:cNvSpPr>
          <p:nvPr>
            <p:ph type="body" sz="quarter" idx="10"/>
          </p:nvPr>
        </p:nvSpPr>
        <p:spPr/>
        <p:txBody>
          <a:bodyPr/>
          <a:lstStyle/>
          <a:p>
            <a:pPr marL="514350" indent="-514350">
              <a:buSzPct val="100000"/>
              <a:buFont typeface="+mj-lt"/>
              <a:buAutoNum type="arabicPeriod"/>
            </a:pPr>
            <a:r>
              <a:rPr lang="en-US" dirty="0"/>
              <a:t>Review the findings of studies using TMS to probe physiology in autism spectrum disorder (ASD).</a:t>
            </a:r>
          </a:p>
          <a:p>
            <a:pPr marL="514350" indent="-514350">
              <a:buSzPct val="100000"/>
              <a:buFont typeface="+mj-lt"/>
              <a:buAutoNum type="arabicPeriod"/>
            </a:pPr>
            <a:r>
              <a:rPr lang="en-US" dirty="0"/>
              <a:t>Describe how TMS can be used to induce long-term changes in brain network functioning and potentially treat pediatric neuropsychiatric and behavioral disorders.</a:t>
            </a:r>
          </a:p>
          <a:p>
            <a:pPr marL="514350" indent="-514350">
              <a:buSzPct val="100000"/>
              <a:buFont typeface="+mj-lt"/>
              <a:buAutoNum type="arabicPeriod"/>
            </a:pPr>
            <a:r>
              <a:rPr lang="en-US" dirty="0"/>
              <a:t>Identify potential network targets where applying TMS may be effective for reducing transdiagnostic symptom domains commonly seen in neuropsychiatric and behavioral disorders.</a:t>
            </a:r>
          </a:p>
          <a:p>
            <a:pPr marL="0" indent="0">
              <a:buNone/>
            </a:pPr>
            <a:endParaRPr lang="en-US" dirty="0"/>
          </a:p>
        </p:txBody>
      </p:sp>
      <p:sp>
        <p:nvSpPr>
          <p:cNvPr id="3" name="Title 2">
            <a:extLst>
              <a:ext uri="{FF2B5EF4-FFF2-40B4-BE49-F238E27FC236}">
                <a16:creationId xmlns:a16="http://schemas.microsoft.com/office/drawing/2014/main" id="{DA7BD64C-6FCA-BC89-50C8-C2E83EE60426}"/>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7955BED6-021D-E206-D538-B757CBAEC1EE}"/>
              </a:ext>
            </a:extLst>
          </p:cNvPr>
          <p:cNvSpPr>
            <a:spLocks noGrp="1"/>
          </p:cNvSpPr>
          <p:nvPr>
            <p:ph type="sldNum" sz="quarter" idx="4"/>
          </p:nvPr>
        </p:nvSpPr>
        <p:spPr/>
        <p:txBody>
          <a:bodyPr/>
          <a:lstStyle/>
          <a:p>
            <a:fld id="{14DA8466-51B6-440F-8995-3D5918D9CE24}" type="slidenum">
              <a:rPr lang="en-US" smtClean="0"/>
              <a:pPr/>
              <a:t>3</a:t>
            </a:fld>
            <a:endParaRPr lang="en-US"/>
          </a:p>
        </p:txBody>
      </p:sp>
    </p:spTree>
    <p:extLst>
      <p:ext uri="{BB962C8B-B14F-4D97-AF65-F5344CB8AC3E}">
        <p14:creationId xmlns:p14="http://schemas.microsoft.com/office/powerpoint/2010/main" val="76745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92100" y="1419225"/>
            <a:ext cx="11498263" cy="4970689"/>
          </a:xfrm>
        </p:spPr>
        <p:txBody>
          <a:bodyPr>
            <a:normAutofit/>
          </a:bodyPr>
          <a:lstStyle/>
          <a:p>
            <a:r>
              <a:rPr lang="en-US"/>
              <a:t>Greater </a:t>
            </a:r>
            <a:r>
              <a:rPr lang="en-US" dirty="0"/>
              <a:t>and Longer lasting response to </a:t>
            </a:r>
            <a:r>
              <a:rPr lang="en-US" dirty="0" err="1"/>
              <a:t>cTBS</a:t>
            </a:r>
            <a:r>
              <a:rPr lang="en-US" dirty="0"/>
              <a:t> in ASD with maximum group difference at 40 minutes post </a:t>
            </a:r>
            <a:r>
              <a:rPr lang="en-US" dirty="0" err="1"/>
              <a:t>cTBS</a:t>
            </a:r>
            <a:r>
              <a:rPr lang="en-US" dirty="0"/>
              <a:t> in adults.</a:t>
            </a:r>
          </a:p>
          <a:p>
            <a:r>
              <a:rPr lang="en-US" dirty="0"/>
              <a:t>Abnormal “</a:t>
            </a:r>
            <a:r>
              <a:rPr lang="en-US" dirty="0" err="1"/>
              <a:t>Metaplasticity</a:t>
            </a:r>
            <a:r>
              <a:rPr lang="en-US" dirty="0"/>
              <a:t>” affecting response to a subsequent stimulation 24 hours later.</a:t>
            </a:r>
          </a:p>
          <a:p>
            <a:r>
              <a:rPr lang="en-US" dirty="0"/>
              <a:t>Response may increase with age in ASD group, but quite variable and limited normative data.</a:t>
            </a:r>
          </a:p>
          <a:p>
            <a:r>
              <a:rPr lang="en-US" dirty="0"/>
              <a:t>Data collected from the motor cortex, can we translate to regions relevant to clinical symptoms?</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Interim Conclusions on Use of TMS in ASD based on Neurophysiology Studies</a:t>
            </a:r>
            <a:endParaRPr lang="en-US" dirty="0">
              <a:solidFill>
                <a:schemeClr val="tx1"/>
              </a:solidFill>
            </a:endParaRPr>
          </a:p>
        </p:txBody>
      </p:sp>
    </p:spTree>
    <p:extLst>
      <p:ext uri="{BB962C8B-B14F-4D97-AF65-F5344CB8AC3E}">
        <p14:creationId xmlns:p14="http://schemas.microsoft.com/office/powerpoint/2010/main" val="18496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4A0416-68EF-468A-A9BA-B3D89F65563A}"/>
              </a:ext>
            </a:extLst>
          </p:cNvPr>
          <p:cNvSpPr>
            <a:spLocks noGrp="1"/>
          </p:cNvSpPr>
          <p:nvPr>
            <p:ph type="ctrTitle"/>
          </p:nvPr>
        </p:nvSpPr>
        <p:spPr>
          <a:xfrm>
            <a:off x="230458" y="3151187"/>
            <a:ext cx="11731083" cy="1470025"/>
          </a:xfrm>
        </p:spPr>
        <p:txBody>
          <a:bodyPr/>
          <a:lstStyle/>
          <a:p>
            <a:pPr algn="ctr"/>
            <a:r>
              <a:rPr lang="en-US" sz="4000" dirty="0"/>
              <a:t>Relationship of these Aberrant Mechanisms to Clinical Symptoms: Language Processing in ASD</a:t>
            </a:r>
          </a:p>
        </p:txBody>
      </p:sp>
      <p:sp>
        <p:nvSpPr>
          <p:cNvPr id="6" name="Subtitle 5">
            <a:extLst>
              <a:ext uri="{FF2B5EF4-FFF2-40B4-BE49-F238E27FC236}">
                <a16:creationId xmlns:a16="http://schemas.microsoft.com/office/drawing/2014/main" id="{F29FC7C2-F60F-4D36-B545-A577932E542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5F6A2887-AB57-4A53-9E46-39CD63C4C493}"/>
              </a:ext>
            </a:extLst>
          </p:cNvPr>
          <p:cNvSpPr>
            <a:spLocks noGrp="1"/>
          </p:cNvSpPr>
          <p:nvPr>
            <p:ph type="sldNum" sz="quarter" idx="12"/>
          </p:nvPr>
        </p:nvSpPr>
        <p:spPr/>
        <p:txBody>
          <a:bodyPr/>
          <a:lstStyle/>
          <a:p>
            <a:fld id="{14DA8466-51B6-440F-8995-3D5918D9CE24}" type="slidenum">
              <a:rPr lang="en-US" smtClean="0"/>
              <a:pPr/>
              <a:t>31</a:t>
            </a:fld>
            <a:endParaRPr lang="en-US"/>
          </a:p>
        </p:txBody>
      </p:sp>
    </p:spTree>
    <p:extLst>
      <p:ext uri="{BB962C8B-B14F-4D97-AF65-F5344CB8AC3E}">
        <p14:creationId xmlns:p14="http://schemas.microsoft.com/office/powerpoint/2010/main" val="36552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BB899F-DE80-4880-B4C7-E526A2C7E55F}"/>
              </a:ext>
            </a:extLst>
          </p:cNvPr>
          <p:cNvSpPr>
            <a:spLocks noGrp="1"/>
          </p:cNvSpPr>
          <p:nvPr>
            <p:ph type="body" sz="quarter" idx="10"/>
          </p:nvPr>
        </p:nvSpPr>
        <p:spPr/>
        <p:txBody>
          <a:bodyPr/>
          <a:lstStyle/>
          <a:p>
            <a:r>
              <a:rPr lang="en-US" dirty="0"/>
              <a:t>Specific Aim 1: Establish the </a:t>
            </a:r>
            <a:r>
              <a:rPr lang="en-US" dirty="0">
                <a:solidFill>
                  <a:srgbClr val="00B050"/>
                </a:solidFill>
              </a:rPr>
              <a:t>relationship</a:t>
            </a:r>
            <a:r>
              <a:rPr lang="en-US" dirty="0"/>
              <a:t> between </a:t>
            </a:r>
            <a:r>
              <a:rPr lang="en-US" dirty="0">
                <a:solidFill>
                  <a:srgbClr val="00B050"/>
                </a:solidFill>
              </a:rPr>
              <a:t>baseline</a:t>
            </a:r>
            <a:r>
              <a:rPr lang="en-US" dirty="0">
                <a:solidFill>
                  <a:schemeClr val="bg1"/>
                </a:solidFill>
              </a:rPr>
              <a:t> </a:t>
            </a:r>
            <a:r>
              <a:rPr lang="en-US" dirty="0"/>
              <a:t>local </a:t>
            </a:r>
            <a:r>
              <a:rPr lang="en-US" dirty="0">
                <a:solidFill>
                  <a:srgbClr val="FF0000"/>
                </a:solidFill>
              </a:rPr>
              <a:t>Neurochemical concentration </a:t>
            </a:r>
            <a:r>
              <a:rPr lang="en-US" dirty="0"/>
              <a:t>(in left </a:t>
            </a:r>
            <a:r>
              <a:rPr lang="en-US" dirty="0" err="1"/>
              <a:t>pSTC</a:t>
            </a:r>
            <a:r>
              <a:rPr lang="en-US" dirty="0"/>
              <a:t> “Wernicke’s Area”),</a:t>
            </a:r>
            <a:r>
              <a:rPr lang="en-US" dirty="0">
                <a:solidFill>
                  <a:schemeClr val="bg1"/>
                </a:solidFill>
              </a:rPr>
              <a:t> </a:t>
            </a:r>
            <a:r>
              <a:rPr lang="en-US" dirty="0">
                <a:solidFill>
                  <a:srgbClr val="FF0000"/>
                </a:solidFill>
              </a:rPr>
              <a:t>structural and functional network connectivity </a:t>
            </a:r>
            <a:r>
              <a:rPr lang="en-US" dirty="0"/>
              <a:t>(within the dorsal and ventral language networks) and </a:t>
            </a:r>
            <a:r>
              <a:rPr lang="en-US" dirty="0">
                <a:solidFill>
                  <a:srgbClr val="FF0000"/>
                </a:solidFill>
              </a:rPr>
              <a:t>MEG </a:t>
            </a:r>
            <a:r>
              <a:rPr lang="en-US" dirty="0"/>
              <a:t>indices of auditory and language processing (Specific Aim 1). </a:t>
            </a:r>
          </a:p>
          <a:p>
            <a:endParaRPr lang="en-US" dirty="0"/>
          </a:p>
        </p:txBody>
      </p:sp>
      <p:sp>
        <p:nvSpPr>
          <p:cNvPr id="3" name="Title 2">
            <a:extLst>
              <a:ext uri="{FF2B5EF4-FFF2-40B4-BE49-F238E27FC236}">
                <a16:creationId xmlns:a16="http://schemas.microsoft.com/office/drawing/2014/main" id="{450AA8CE-467D-4E42-9B7E-6C4554F08433}"/>
              </a:ext>
            </a:extLst>
          </p:cNvPr>
          <p:cNvSpPr>
            <a:spLocks noGrp="1"/>
          </p:cNvSpPr>
          <p:nvPr>
            <p:ph type="title"/>
          </p:nvPr>
        </p:nvSpPr>
        <p:spPr/>
        <p:txBody>
          <a:bodyPr/>
          <a:lstStyle/>
          <a:p>
            <a:r>
              <a:rPr lang="en-US" dirty="0"/>
              <a:t>Specific Aim 1 for ongoing NIMH IRP Study on Language Processing in ASD</a:t>
            </a:r>
          </a:p>
        </p:txBody>
      </p:sp>
      <p:sp>
        <p:nvSpPr>
          <p:cNvPr id="4" name="Slide Number Placeholder 3">
            <a:extLst>
              <a:ext uri="{FF2B5EF4-FFF2-40B4-BE49-F238E27FC236}">
                <a16:creationId xmlns:a16="http://schemas.microsoft.com/office/drawing/2014/main" id="{49280BA5-B32E-432A-9C60-6AC0B20CCE6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DA8466-51B6-440F-8995-3D5918D9CE24}"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4F18EBFF-2E1B-46EE-A636-074F66B6675C}"/>
              </a:ext>
            </a:extLst>
          </p:cNvPr>
          <p:cNvGrpSpPr/>
          <p:nvPr/>
        </p:nvGrpSpPr>
        <p:grpSpPr>
          <a:xfrm>
            <a:off x="2244375" y="3324672"/>
            <a:ext cx="7703249" cy="2665502"/>
            <a:chOff x="1705449" y="3346443"/>
            <a:chExt cx="7703249" cy="2665502"/>
          </a:xfrm>
        </p:grpSpPr>
        <p:grpSp>
          <p:nvGrpSpPr>
            <p:cNvPr id="5" name="Group 4">
              <a:extLst>
                <a:ext uri="{FF2B5EF4-FFF2-40B4-BE49-F238E27FC236}">
                  <a16:creationId xmlns:a16="http://schemas.microsoft.com/office/drawing/2014/main" id="{AEE35888-968A-4607-BA53-8A26AD13F5A2}"/>
                </a:ext>
              </a:extLst>
            </p:cNvPr>
            <p:cNvGrpSpPr/>
            <p:nvPr/>
          </p:nvGrpSpPr>
          <p:grpSpPr>
            <a:xfrm>
              <a:off x="1705449" y="3839835"/>
              <a:ext cx="7478669" cy="2172110"/>
              <a:chOff x="842524" y="2915238"/>
              <a:chExt cx="7478669" cy="2172110"/>
            </a:xfrm>
          </p:grpSpPr>
          <p:sp>
            <p:nvSpPr>
              <p:cNvPr id="6" name="Freeform 5">
                <a:extLst>
                  <a:ext uri="{FF2B5EF4-FFF2-40B4-BE49-F238E27FC236}">
                    <a16:creationId xmlns:a16="http://schemas.microsoft.com/office/drawing/2014/main" id="{267071EC-5CD4-4EDA-B114-73A7EEAA9141}"/>
                  </a:ext>
                </a:extLst>
              </p:cNvPr>
              <p:cNvSpPr/>
              <p:nvPr/>
            </p:nvSpPr>
            <p:spPr>
              <a:xfrm>
                <a:off x="842524" y="3496152"/>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E/I Imbalance (MRS)</a:t>
                </a:r>
              </a:p>
            </p:txBody>
          </p:sp>
          <p:sp>
            <p:nvSpPr>
              <p:cNvPr id="7" name="Freeform 6">
                <a:extLst>
                  <a:ext uri="{FF2B5EF4-FFF2-40B4-BE49-F238E27FC236}">
                    <a16:creationId xmlns:a16="http://schemas.microsoft.com/office/drawing/2014/main" id="{30A263C1-C77E-4C8D-9267-677D6B17976B}"/>
                  </a:ext>
                </a:extLst>
              </p:cNvPr>
              <p:cNvSpPr/>
              <p:nvPr/>
            </p:nvSpPr>
            <p:spPr>
              <a:xfrm rot="19457599">
                <a:off x="2769538" y="3689941"/>
                <a:ext cx="995334" cy="41791"/>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2" tIns="-3988" rIns="485485" bIns="-3988"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EF6E14A7-9CCC-418E-B62D-2659E0987ED4}"/>
                  </a:ext>
                </a:extLst>
              </p:cNvPr>
              <p:cNvSpPr/>
              <p:nvPr/>
            </p:nvSpPr>
            <p:spPr>
              <a:xfrm>
                <a:off x="3671318" y="2915238"/>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Aberrant Network Structural Connectivity (DTI)</a:t>
                </a:r>
              </a:p>
            </p:txBody>
          </p:sp>
          <p:sp>
            <p:nvSpPr>
              <p:cNvPr id="9" name="Freeform 8">
                <a:extLst>
                  <a:ext uri="{FF2B5EF4-FFF2-40B4-BE49-F238E27FC236}">
                    <a16:creationId xmlns:a16="http://schemas.microsoft.com/office/drawing/2014/main" id="{07E9E23E-DBC0-465C-ADA7-D6B3354443BA}"/>
                  </a:ext>
                </a:extLst>
              </p:cNvPr>
              <p:cNvSpPr/>
              <p:nvPr/>
            </p:nvSpPr>
            <p:spPr>
              <a:xfrm rot="2142401">
                <a:off x="2769538" y="4270854"/>
                <a:ext cx="995334" cy="41791"/>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3" tIns="-3987" rIns="485484" bIns="-398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D5A11C37-2702-4011-B721-A308067E117B}"/>
                  </a:ext>
                </a:extLst>
              </p:cNvPr>
              <p:cNvSpPr/>
              <p:nvPr/>
            </p:nvSpPr>
            <p:spPr>
              <a:xfrm>
                <a:off x="3671318" y="4077065"/>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Aberrant Network Functional Connectivity (Resting State and Task-Related fMRI)</a:t>
                </a:r>
              </a:p>
            </p:txBody>
          </p:sp>
          <p:sp>
            <p:nvSpPr>
              <p:cNvPr id="11" name="Freeform 11">
                <a:extLst>
                  <a:ext uri="{FF2B5EF4-FFF2-40B4-BE49-F238E27FC236}">
                    <a16:creationId xmlns:a16="http://schemas.microsoft.com/office/drawing/2014/main" id="{5C7DC12E-8D92-4ED9-930D-332878DC379B}"/>
                  </a:ext>
                </a:extLst>
              </p:cNvPr>
              <p:cNvSpPr/>
              <p:nvPr/>
            </p:nvSpPr>
            <p:spPr>
              <a:xfrm>
                <a:off x="6300626" y="3449452"/>
                <a:ext cx="2020567" cy="1010283"/>
              </a:xfrm>
              <a:custGeom>
                <a:avLst/>
                <a:gdLst>
                  <a:gd name="connsiteX0" fmla="*/ 0 w 2020567"/>
                  <a:gd name="connsiteY0" fmla="*/ 101028 h 1010283"/>
                  <a:gd name="connsiteX1" fmla="*/ 101028 w 2020567"/>
                  <a:gd name="connsiteY1" fmla="*/ 0 h 1010283"/>
                  <a:gd name="connsiteX2" fmla="*/ 1919539 w 2020567"/>
                  <a:gd name="connsiteY2" fmla="*/ 0 h 1010283"/>
                  <a:gd name="connsiteX3" fmla="*/ 2020567 w 2020567"/>
                  <a:gd name="connsiteY3" fmla="*/ 101028 h 1010283"/>
                  <a:gd name="connsiteX4" fmla="*/ 2020567 w 2020567"/>
                  <a:gd name="connsiteY4" fmla="*/ 909255 h 1010283"/>
                  <a:gd name="connsiteX5" fmla="*/ 1919539 w 2020567"/>
                  <a:gd name="connsiteY5" fmla="*/ 1010283 h 1010283"/>
                  <a:gd name="connsiteX6" fmla="*/ 101028 w 2020567"/>
                  <a:gd name="connsiteY6" fmla="*/ 1010283 h 1010283"/>
                  <a:gd name="connsiteX7" fmla="*/ 0 w 2020567"/>
                  <a:gd name="connsiteY7" fmla="*/ 909255 h 1010283"/>
                  <a:gd name="connsiteX8" fmla="*/ 0 w 2020567"/>
                  <a:gd name="connsiteY8" fmla="*/ 101028 h 10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567" h="1010283">
                    <a:moveTo>
                      <a:pt x="0" y="101028"/>
                    </a:moveTo>
                    <a:cubicBezTo>
                      <a:pt x="0" y="45232"/>
                      <a:pt x="45232" y="0"/>
                      <a:pt x="101028" y="0"/>
                    </a:cubicBezTo>
                    <a:lnTo>
                      <a:pt x="1919539" y="0"/>
                    </a:lnTo>
                    <a:cubicBezTo>
                      <a:pt x="1975335" y="0"/>
                      <a:pt x="2020567" y="45232"/>
                      <a:pt x="2020567" y="101028"/>
                    </a:cubicBezTo>
                    <a:lnTo>
                      <a:pt x="2020567" y="909255"/>
                    </a:lnTo>
                    <a:cubicBezTo>
                      <a:pt x="2020567" y="965051"/>
                      <a:pt x="1975335" y="1010283"/>
                      <a:pt x="1919539" y="1010283"/>
                    </a:cubicBezTo>
                    <a:lnTo>
                      <a:pt x="101028" y="1010283"/>
                    </a:lnTo>
                    <a:cubicBezTo>
                      <a:pt x="45232" y="1010283"/>
                      <a:pt x="0" y="965051"/>
                      <a:pt x="0" y="909255"/>
                    </a:cubicBezTo>
                    <a:lnTo>
                      <a:pt x="0" y="1010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20" tIns="41020" rIns="41020" bIns="410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Aberrant (Task-based) Physiological Response (MEG)</a:t>
                </a:r>
              </a:p>
            </p:txBody>
          </p:sp>
        </p:grpSp>
        <p:sp>
          <p:nvSpPr>
            <p:cNvPr id="12" name="Freeform 14">
              <a:extLst>
                <a:ext uri="{FF2B5EF4-FFF2-40B4-BE49-F238E27FC236}">
                  <a16:creationId xmlns:a16="http://schemas.microsoft.com/office/drawing/2014/main" id="{0902A99D-FDED-4A60-ABF4-6826A8A36A42}"/>
                </a:ext>
              </a:extLst>
            </p:cNvPr>
            <p:cNvSpPr/>
            <p:nvPr/>
          </p:nvSpPr>
          <p:spPr>
            <a:xfrm rot="2641696">
              <a:off x="6458874" y="4597472"/>
              <a:ext cx="801385" cy="45719"/>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2" tIns="-3988" rIns="485485" bIns="-3988"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5">
              <a:extLst>
                <a:ext uri="{FF2B5EF4-FFF2-40B4-BE49-F238E27FC236}">
                  <a16:creationId xmlns:a16="http://schemas.microsoft.com/office/drawing/2014/main" id="{75E14674-44DC-4A6A-A267-F2819BBD229E}"/>
                </a:ext>
              </a:extLst>
            </p:cNvPr>
            <p:cNvSpPr/>
            <p:nvPr/>
          </p:nvSpPr>
          <p:spPr>
            <a:xfrm rot="8060120" flipV="1">
              <a:off x="6437677" y="5012902"/>
              <a:ext cx="836869" cy="385115"/>
            </a:xfrm>
            <a:custGeom>
              <a:avLst/>
              <a:gdLst>
                <a:gd name="connsiteX0" fmla="*/ 0 w 995334"/>
                <a:gd name="connsiteY0" fmla="*/ 20895 h 41791"/>
                <a:gd name="connsiteX1" fmla="*/ 995334 w 995334"/>
                <a:gd name="connsiteY1" fmla="*/ 20895 h 41791"/>
              </a:gdLst>
              <a:ahLst/>
              <a:cxnLst>
                <a:cxn ang="0">
                  <a:pos x="connsiteX0" y="connsiteY0"/>
                </a:cxn>
                <a:cxn ang="0">
                  <a:pos x="connsiteX1" y="connsiteY1"/>
                </a:cxn>
              </a:cxnLst>
              <a:rect l="l" t="t" r="r" b="b"/>
              <a:pathLst>
                <a:path w="995334" h="41791">
                  <a:moveTo>
                    <a:pt x="0" y="20895"/>
                  </a:moveTo>
                  <a:lnTo>
                    <a:pt x="995334" y="20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5483" tIns="-3987" rIns="485484" bIns="-398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15C25D9-FD22-4E39-9ADE-BDF0305B78BC}"/>
                </a:ext>
              </a:extLst>
            </p:cNvPr>
            <p:cNvSpPr txBox="1"/>
            <p:nvPr/>
          </p:nvSpPr>
          <p:spPr>
            <a:xfrm rot="19395620">
              <a:off x="3309707" y="4311954"/>
              <a:ext cx="16286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Development</a:t>
              </a:r>
            </a:p>
          </p:txBody>
        </p:sp>
        <p:sp>
          <p:nvSpPr>
            <p:cNvPr id="15" name="TextBox 14">
              <a:extLst>
                <a:ext uri="{FF2B5EF4-FFF2-40B4-BE49-F238E27FC236}">
                  <a16:creationId xmlns:a16="http://schemas.microsoft.com/office/drawing/2014/main" id="{7E92C954-A3F0-4634-8A3D-64BDF7BC6E1C}"/>
                </a:ext>
              </a:extLst>
            </p:cNvPr>
            <p:cNvSpPr txBox="1"/>
            <p:nvPr/>
          </p:nvSpPr>
          <p:spPr>
            <a:xfrm rot="2205172">
              <a:off x="3321989" y="5185554"/>
              <a:ext cx="16286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Development</a:t>
              </a:r>
            </a:p>
          </p:txBody>
        </p:sp>
        <p:sp>
          <p:nvSpPr>
            <p:cNvPr id="16" name="TextBox 15">
              <a:extLst>
                <a:ext uri="{FF2B5EF4-FFF2-40B4-BE49-F238E27FC236}">
                  <a16:creationId xmlns:a16="http://schemas.microsoft.com/office/drawing/2014/main" id="{6962C893-111A-4AA3-A5CE-F9189922F3E9}"/>
                </a:ext>
              </a:extLst>
            </p:cNvPr>
            <p:cNvSpPr txBox="1"/>
            <p:nvPr/>
          </p:nvSpPr>
          <p:spPr>
            <a:xfrm>
              <a:off x="4421087" y="3346443"/>
              <a:ext cx="2057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Predictor Variables</a:t>
              </a:r>
            </a:p>
          </p:txBody>
        </p:sp>
        <p:sp>
          <p:nvSpPr>
            <p:cNvPr id="17" name="TextBox 16">
              <a:extLst>
                <a:ext uri="{FF2B5EF4-FFF2-40B4-BE49-F238E27FC236}">
                  <a16:creationId xmlns:a16="http://schemas.microsoft.com/office/drawing/2014/main" id="{2A813C62-A9F3-45A5-93FD-32F17A912135}"/>
                </a:ext>
              </a:extLst>
            </p:cNvPr>
            <p:cNvSpPr txBox="1"/>
            <p:nvPr/>
          </p:nvSpPr>
          <p:spPr>
            <a:xfrm>
              <a:off x="1732485" y="3945533"/>
              <a:ext cx="19601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Predictor Variables</a:t>
              </a:r>
            </a:p>
          </p:txBody>
        </p:sp>
        <p:sp>
          <p:nvSpPr>
            <p:cNvPr id="18" name="TextBox 17">
              <a:extLst>
                <a:ext uri="{FF2B5EF4-FFF2-40B4-BE49-F238E27FC236}">
                  <a16:creationId xmlns:a16="http://schemas.microsoft.com/office/drawing/2014/main" id="{7066E7E4-4716-4C32-8882-477176E80511}"/>
                </a:ext>
              </a:extLst>
            </p:cNvPr>
            <p:cNvSpPr txBox="1"/>
            <p:nvPr/>
          </p:nvSpPr>
          <p:spPr>
            <a:xfrm>
              <a:off x="6938972" y="3813539"/>
              <a:ext cx="2469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Dependent Variable</a:t>
              </a:r>
            </a:p>
          </p:txBody>
        </p:sp>
      </p:grpSp>
    </p:spTree>
    <p:extLst>
      <p:ext uri="{BB962C8B-B14F-4D97-AF65-F5344CB8AC3E}">
        <p14:creationId xmlns:p14="http://schemas.microsoft.com/office/powerpoint/2010/main" val="352167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339725" lvl="1" indent="0">
              <a:buNone/>
            </a:pPr>
            <a:br>
              <a:rPr lang="en-US" dirty="0">
                <a:solidFill>
                  <a:schemeClr val="tx1"/>
                </a:solidFill>
              </a:rPr>
            </a:br>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marL="457200" lvl="1" indent="0">
              <a:buNone/>
            </a:pPr>
            <a:endParaRPr lang="en-US" dirty="0">
              <a:solidFill>
                <a:schemeClr val="tx1"/>
              </a:solidFill>
            </a:endParaRPr>
          </a:p>
          <a:p>
            <a:pPr lvl="1"/>
            <a:endParaRPr lang="en-US" dirty="0">
              <a:solidFill>
                <a:schemeClr val="tx1"/>
              </a:solidFill>
            </a:endParaRPr>
          </a:p>
          <a:p>
            <a:pPr lvl="1"/>
            <a:endParaRPr lang="en-US" dirty="0">
              <a:solidFill>
                <a:schemeClr val="bg1"/>
              </a:solidFill>
            </a:endParaRPr>
          </a:p>
          <a:p>
            <a:pPr marL="457200" lvl="1" indent="0">
              <a:buNone/>
            </a:pPr>
            <a:endParaRPr lang="en-US" dirty="0">
              <a:solidFill>
                <a:schemeClr val="bg1"/>
              </a:solidFill>
            </a:endParaRPr>
          </a:p>
        </p:txBody>
      </p:sp>
      <p:sp>
        <p:nvSpPr>
          <p:cNvPr id="6" name="Title 5">
            <a:extLst>
              <a:ext uri="{FF2B5EF4-FFF2-40B4-BE49-F238E27FC236}">
                <a16:creationId xmlns:a16="http://schemas.microsoft.com/office/drawing/2014/main" id="{B300A3FB-AD8F-421D-BC0D-2EB850D52632}"/>
              </a:ext>
            </a:extLst>
          </p:cNvPr>
          <p:cNvSpPr>
            <a:spLocks noGrp="1"/>
          </p:cNvSpPr>
          <p:nvPr>
            <p:ph type="title"/>
          </p:nvPr>
        </p:nvSpPr>
        <p:spPr/>
        <p:txBody>
          <a:bodyPr/>
          <a:lstStyle/>
          <a:p>
            <a:r>
              <a:rPr lang="en-US" dirty="0"/>
              <a:t>Language Processing in ASD Study: Specific Aim 1 Procedures</a:t>
            </a:r>
          </a:p>
        </p:txBody>
      </p:sp>
      <p:grpSp>
        <p:nvGrpSpPr>
          <p:cNvPr id="7" name="Group 6">
            <a:extLst>
              <a:ext uri="{FF2B5EF4-FFF2-40B4-BE49-F238E27FC236}">
                <a16:creationId xmlns:a16="http://schemas.microsoft.com/office/drawing/2014/main" id="{0C24B7A6-42F2-7F96-F8A6-A5259EDB696B}"/>
              </a:ext>
            </a:extLst>
          </p:cNvPr>
          <p:cNvGrpSpPr/>
          <p:nvPr/>
        </p:nvGrpSpPr>
        <p:grpSpPr>
          <a:xfrm>
            <a:off x="539158" y="1188378"/>
            <a:ext cx="10211876" cy="5523906"/>
            <a:chOff x="539158" y="1188378"/>
            <a:chExt cx="10211876" cy="5523906"/>
          </a:xfrm>
        </p:grpSpPr>
        <p:pic>
          <p:nvPicPr>
            <p:cNvPr id="5" name="Picture 4"/>
            <p:cNvPicPr/>
            <p:nvPr/>
          </p:nvPicPr>
          <p:blipFill rotWithShape="1">
            <a:blip r:embed="rId3">
              <a:extLst>
                <a:ext uri="{28A0092B-C50C-407E-A947-70E740481C1C}">
                  <a14:useLocalDpi xmlns:a14="http://schemas.microsoft.com/office/drawing/2010/main" val="0"/>
                </a:ext>
              </a:extLst>
            </a:blip>
            <a:srcRect l="25834" t="12402" r="22484" b="42593"/>
            <a:stretch/>
          </p:blipFill>
          <p:spPr bwMode="auto">
            <a:xfrm>
              <a:off x="539158" y="1188378"/>
              <a:ext cx="5908787" cy="3260140"/>
            </a:xfrm>
            <a:prstGeom prst="rect">
              <a:avLst/>
            </a:prstGeom>
            <a:ln>
              <a:noFill/>
            </a:ln>
            <a:extLst>
              <a:ext uri="{53640926-AAD7-44D8-BBD7-CCE9431645EC}">
                <a14:shadowObscured xmlns:a14="http://schemas.microsoft.com/office/drawing/2010/main"/>
              </a:ext>
            </a:extLst>
          </p:spPr>
        </p:pic>
        <p:pic>
          <p:nvPicPr>
            <p:cNvPr id="1028" name="Picture 4">
              <a:extLst>
                <a:ext uri="{FF2B5EF4-FFF2-40B4-BE49-F238E27FC236}">
                  <a16:creationId xmlns:a16="http://schemas.microsoft.com/office/drawing/2014/main" id="{FAB6A8BC-4BCC-4CD6-8270-D65715A22A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03" r="28695" b="55569"/>
            <a:stretch/>
          </p:blipFill>
          <p:spPr bwMode="auto">
            <a:xfrm>
              <a:off x="2318263" y="5583150"/>
              <a:ext cx="2240091" cy="8865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4056F9-E120-42B6-AFB9-2089FF3191BD}"/>
                </a:ext>
              </a:extLst>
            </p:cNvPr>
            <p:cNvPicPr>
              <a:picLocks noChangeAspect="1"/>
            </p:cNvPicPr>
            <p:nvPr/>
          </p:nvPicPr>
          <p:blipFill rotWithShape="1">
            <a:blip r:embed="rId5"/>
            <a:srcRect t="1" b="-3011"/>
            <a:stretch/>
          </p:blipFill>
          <p:spPr>
            <a:xfrm>
              <a:off x="4936435" y="4454017"/>
              <a:ext cx="1511510" cy="2258267"/>
            </a:xfrm>
            <a:prstGeom prst="rect">
              <a:avLst/>
            </a:prstGeom>
          </p:spPr>
        </p:pic>
        <p:pic>
          <p:nvPicPr>
            <p:cNvPr id="10" name="Picture 9" descr="Timeline&#10;&#10;Description automatically generated">
              <a:extLst>
                <a:ext uri="{FF2B5EF4-FFF2-40B4-BE49-F238E27FC236}">
                  <a16:creationId xmlns:a16="http://schemas.microsoft.com/office/drawing/2014/main" id="{8EA81F45-4D3A-417E-B32C-077425BFDDD4}"/>
                </a:ext>
              </a:extLst>
            </p:cNvPr>
            <p:cNvPicPr>
              <a:picLocks noChangeAspect="1"/>
            </p:cNvPicPr>
            <p:nvPr/>
          </p:nvPicPr>
          <p:blipFill rotWithShape="1">
            <a:blip r:embed="rId6">
              <a:extLst>
                <a:ext uri="{28A0092B-C50C-407E-A947-70E740481C1C}">
                  <a14:useLocalDpi xmlns:a14="http://schemas.microsoft.com/office/drawing/2010/main" val="0"/>
                </a:ext>
              </a:extLst>
            </a:blip>
            <a:srcRect l="62424" t="23218" b="56095"/>
            <a:stretch/>
          </p:blipFill>
          <p:spPr bwMode="auto">
            <a:xfrm>
              <a:off x="7117474" y="4941956"/>
              <a:ext cx="3633560" cy="150028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79C5230-3780-4486-AC7E-2D177CF6F783}"/>
                </a:ext>
              </a:extLst>
            </p:cNvPr>
            <p:cNvSpPr txBox="1"/>
            <p:nvPr/>
          </p:nvSpPr>
          <p:spPr>
            <a:xfrm>
              <a:off x="2193078" y="4526457"/>
              <a:ext cx="2490463" cy="830997"/>
            </a:xfrm>
            <a:prstGeom prst="rect">
              <a:avLst/>
            </a:prstGeom>
            <a:noFill/>
          </p:spPr>
          <p:txBody>
            <a:bodyPr wrap="square" rtlCol="0">
              <a:spAutoFit/>
            </a:bodyPr>
            <a:lstStyle/>
            <a:p>
              <a:pPr algn="l"/>
              <a:r>
                <a:rPr lang="en-US" sz="1600" b="1" dirty="0"/>
                <a:t>Resting-state and Task-related (ADDT) fMRI for individualized targeting</a:t>
              </a:r>
            </a:p>
          </p:txBody>
        </p:sp>
        <p:sp>
          <p:nvSpPr>
            <p:cNvPr id="12" name="TextBox 11">
              <a:extLst>
                <a:ext uri="{FF2B5EF4-FFF2-40B4-BE49-F238E27FC236}">
                  <a16:creationId xmlns:a16="http://schemas.microsoft.com/office/drawing/2014/main" id="{D6122FBA-9E68-43C3-9EEF-10A79F2FC674}"/>
                </a:ext>
              </a:extLst>
            </p:cNvPr>
            <p:cNvSpPr txBox="1"/>
            <p:nvPr/>
          </p:nvSpPr>
          <p:spPr>
            <a:xfrm>
              <a:off x="7117474" y="4454017"/>
              <a:ext cx="1576534" cy="584775"/>
            </a:xfrm>
            <a:prstGeom prst="rect">
              <a:avLst/>
            </a:prstGeom>
            <a:noFill/>
          </p:spPr>
          <p:txBody>
            <a:bodyPr wrap="square" rtlCol="0">
              <a:spAutoFit/>
            </a:bodyPr>
            <a:lstStyle/>
            <a:p>
              <a:pPr algn="ctr"/>
              <a:r>
                <a:rPr lang="en-US" sz="1600" b="1" dirty="0" err="1"/>
                <a:t>Neuropsych</a:t>
              </a:r>
              <a:r>
                <a:rPr lang="en-US" sz="1600" b="1" dirty="0"/>
                <a:t>. Testing</a:t>
              </a:r>
            </a:p>
          </p:txBody>
        </p:sp>
        <p:sp>
          <p:nvSpPr>
            <p:cNvPr id="13" name="TextBox 12">
              <a:extLst>
                <a:ext uri="{FF2B5EF4-FFF2-40B4-BE49-F238E27FC236}">
                  <a16:creationId xmlns:a16="http://schemas.microsoft.com/office/drawing/2014/main" id="{0A09C6ED-8051-49B1-AEB0-9164C8848434}"/>
                </a:ext>
              </a:extLst>
            </p:cNvPr>
            <p:cNvSpPr txBox="1"/>
            <p:nvPr/>
          </p:nvSpPr>
          <p:spPr>
            <a:xfrm>
              <a:off x="8934254" y="4472662"/>
              <a:ext cx="1576534" cy="338554"/>
            </a:xfrm>
            <a:prstGeom prst="rect">
              <a:avLst/>
            </a:prstGeom>
            <a:noFill/>
          </p:spPr>
          <p:txBody>
            <a:bodyPr wrap="square" rtlCol="0">
              <a:spAutoFit/>
            </a:bodyPr>
            <a:lstStyle/>
            <a:p>
              <a:pPr algn="ctr"/>
              <a:r>
                <a:rPr lang="en-US" sz="1600" b="1" dirty="0"/>
                <a:t>Audiometry</a:t>
              </a:r>
            </a:p>
          </p:txBody>
        </p:sp>
        <p:pic>
          <p:nvPicPr>
            <p:cNvPr id="14" name="Picture 13">
              <a:extLst>
                <a:ext uri="{FF2B5EF4-FFF2-40B4-BE49-F238E27FC236}">
                  <a16:creationId xmlns:a16="http://schemas.microsoft.com/office/drawing/2014/main" id="{4FF99B55-A94A-4E94-8348-26D520D24B0E}"/>
                </a:ext>
              </a:extLst>
            </p:cNvPr>
            <p:cNvPicPr/>
            <p:nvPr/>
          </p:nvPicPr>
          <p:blipFill rotWithShape="1">
            <a:blip r:embed="rId3">
              <a:extLst>
                <a:ext uri="{28A0092B-C50C-407E-A947-70E740481C1C}">
                  <a14:useLocalDpi xmlns:a14="http://schemas.microsoft.com/office/drawing/2010/main" val="0"/>
                </a:ext>
              </a:extLst>
            </a:blip>
            <a:srcRect l="78972" t="12651" r="3033" b="42593"/>
            <a:stretch/>
          </p:blipFill>
          <p:spPr bwMode="auto">
            <a:xfrm>
              <a:off x="7258827" y="1206429"/>
              <a:ext cx="2057400" cy="3242089"/>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18748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BB899F-DE80-4880-B4C7-E526A2C7E55F}"/>
              </a:ext>
            </a:extLst>
          </p:cNvPr>
          <p:cNvSpPr>
            <a:spLocks noGrp="1"/>
          </p:cNvSpPr>
          <p:nvPr>
            <p:ph type="body" sz="quarter" idx="10"/>
          </p:nvPr>
        </p:nvSpPr>
        <p:spPr>
          <a:xfrm>
            <a:off x="292100" y="1208002"/>
            <a:ext cx="11498263" cy="4752975"/>
          </a:xfrm>
        </p:spPr>
        <p:txBody>
          <a:bodyPr/>
          <a:lstStyle/>
          <a:p>
            <a:r>
              <a:rPr lang="en-US" dirty="0"/>
              <a:t>Specific Aim 2: Assess the degree to which a single session of continuous theta burst stimulation </a:t>
            </a:r>
            <a:r>
              <a:rPr lang="en-US" dirty="0">
                <a:solidFill>
                  <a:srgbClr val="00B050"/>
                </a:solidFill>
              </a:rPr>
              <a:t>(</a:t>
            </a:r>
            <a:r>
              <a:rPr lang="en-US" dirty="0" err="1">
                <a:solidFill>
                  <a:srgbClr val="00B050"/>
                </a:solidFill>
              </a:rPr>
              <a:t>cTBS</a:t>
            </a:r>
            <a:r>
              <a:rPr lang="en-US" dirty="0">
                <a:solidFill>
                  <a:srgbClr val="00B050"/>
                </a:solidFill>
              </a:rPr>
              <a:t>) </a:t>
            </a:r>
            <a:r>
              <a:rPr lang="en-US" dirty="0"/>
              <a:t>over left </a:t>
            </a:r>
            <a:r>
              <a:rPr lang="en-US" dirty="0" err="1"/>
              <a:t>pSTC</a:t>
            </a:r>
            <a:r>
              <a:rPr lang="en-US" dirty="0"/>
              <a:t> affects local </a:t>
            </a:r>
            <a:r>
              <a:rPr lang="en-US" dirty="0">
                <a:solidFill>
                  <a:srgbClr val="FF0000"/>
                </a:solidFill>
              </a:rPr>
              <a:t>Neurochemical concentration, network functional connectivity, and MEG</a:t>
            </a:r>
            <a:r>
              <a:rPr lang="en-US" dirty="0">
                <a:solidFill>
                  <a:schemeClr val="bg1"/>
                </a:solidFill>
              </a:rPr>
              <a:t> </a:t>
            </a:r>
            <a:r>
              <a:rPr lang="en-US" dirty="0"/>
              <a:t>indices of auditory and language processing (Specific Aim 2). </a:t>
            </a:r>
          </a:p>
          <a:p>
            <a:endParaRPr lang="en-US" dirty="0"/>
          </a:p>
        </p:txBody>
      </p:sp>
      <p:sp>
        <p:nvSpPr>
          <p:cNvPr id="3" name="Title 2">
            <a:extLst>
              <a:ext uri="{FF2B5EF4-FFF2-40B4-BE49-F238E27FC236}">
                <a16:creationId xmlns:a16="http://schemas.microsoft.com/office/drawing/2014/main" id="{450AA8CE-467D-4E42-9B7E-6C4554F08433}"/>
              </a:ext>
            </a:extLst>
          </p:cNvPr>
          <p:cNvSpPr>
            <a:spLocks noGrp="1"/>
          </p:cNvSpPr>
          <p:nvPr>
            <p:ph type="title"/>
          </p:nvPr>
        </p:nvSpPr>
        <p:spPr/>
        <p:txBody>
          <a:bodyPr/>
          <a:lstStyle/>
          <a:p>
            <a:r>
              <a:rPr lang="en-US" dirty="0"/>
              <a:t>Language Processing in ASD Study: Specific Aim 2</a:t>
            </a:r>
          </a:p>
        </p:txBody>
      </p:sp>
      <p:sp>
        <p:nvSpPr>
          <p:cNvPr id="4" name="Slide Number Placeholder 3">
            <a:extLst>
              <a:ext uri="{FF2B5EF4-FFF2-40B4-BE49-F238E27FC236}">
                <a16:creationId xmlns:a16="http://schemas.microsoft.com/office/drawing/2014/main" id="{49280BA5-B32E-432A-9C60-6AC0B20CCE6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DA8466-51B6-440F-8995-3D5918D9CE24}"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AF83A3C1-AA12-0CF3-1142-FC04D6D3F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21" y="2903262"/>
            <a:ext cx="7500552" cy="37268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1C8ACCC-11B1-D3AE-AAAE-4C45944AED7B}"/>
              </a:ext>
            </a:extLst>
          </p:cNvPr>
          <p:cNvSpPr/>
          <p:nvPr/>
        </p:nvSpPr>
        <p:spPr bwMode="auto">
          <a:xfrm>
            <a:off x="3444037" y="3237470"/>
            <a:ext cx="4969636" cy="3379097"/>
          </a:xfrm>
          <a:prstGeom prst="rect">
            <a:avLst/>
          </a:prstGeom>
          <a:solidFill>
            <a:srgbClr val="E8F6FB"/>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pic>
        <p:nvPicPr>
          <p:cNvPr id="16" name="Picture 15">
            <a:extLst>
              <a:ext uri="{FF2B5EF4-FFF2-40B4-BE49-F238E27FC236}">
                <a16:creationId xmlns:a16="http://schemas.microsoft.com/office/drawing/2014/main" id="{E0649558-26E4-45AC-A262-9363C6E1AB8E}"/>
              </a:ext>
            </a:extLst>
          </p:cNvPr>
          <p:cNvPicPr/>
          <p:nvPr/>
        </p:nvPicPr>
        <p:blipFill rotWithShape="1">
          <a:blip r:embed="rId3">
            <a:extLst>
              <a:ext uri="{28A0092B-C50C-407E-A947-70E740481C1C}">
                <a14:useLocalDpi xmlns:a14="http://schemas.microsoft.com/office/drawing/2010/main" val="0"/>
              </a:ext>
            </a:extLst>
          </a:blip>
          <a:srcRect r="21604" b="926"/>
          <a:stretch/>
        </p:blipFill>
        <p:spPr bwMode="auto">
          <a:xfrm>
            <a:off x="4513838" y="2903262"/>
            <a:ext cx="4024681" cy="37268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06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E3F427-F696-1D09-B041-02636CFF7D72}"/>
              </a:ext>
            </a:extLst>
          </p:cNvPr>
          <p:cNvSpPr>
            <a:spLocks noGrp="1"/>
          </p:cNvSpPr>
          <p:nvPr>
            <p:ph type="sldNum" sz="quarter" idx="4"/>
          </p:nvPr>
        </p:nvSpPr>
        <p:spPr/>
        <p:txBody>
          <a:bodyPr/>
          <a:lstStyle/>
          <a:p>
            <a:fld id="{14DA8466-51B6-440F-8995-3D5918D9CE24}" type="slidenum">
              <a:rPr lang="en-US" smtClean="0"/>
              <a:pPr/>
              <a:t>35</a:t>
            </a:fld>
            <a:endParaRPr lang="en-US"/>
          </a:p>
        </p:txBody>
      </p:sp>
      <p:pic>
        <p:nvPicPr>
          <p:cNvPr id="5" name="Picture 4" descr="Chart, scatter chart&#10;&#10;Description automatically generated">
            <a:extLst>
              <a:ext uri="{FF2B5EF4-FFF2-40B4-BE49-F238E27FC236}">
                <a16:creationId xmlns:a16="http://schemas.microsoft.com/office/drawing/2014/main" id="{96BD7C5C-5601-8E81-4D93-2C4E9E21EE9B}"/>
              </a:ext>
            </a:extLst>
          </p:cNvPr>
          <p:cNvPicPr>
            <a:picLocks noChangeAspect="1"/>
          </p:cNvPicPr>
          <p:nvPr/>
        </p:nvPicPr>
        <p:blipFill>
          <a:blip r:embed="rId3"/>
          <a:stretch>
            <a:fillRect/>
          </a:stretch>
        </p:blipFill>
        <p:spPr>
          <a:xfrm>
            <a:off x="4117483" y="2510618"/>
            <a:ext cx="3528904" cy="3214768"/>
          </a:xfrm>
          <a:prstGeom prst="rect">
            <a:avLst/>
          </a:prstGeom>
        </p:spPr>
      </p:pic>
      <p:pic>
        <p:nvPicPr>
          <p:cNvPr id="6" name="Picture 5" descr="Chart, scatter chart&#10;&#10;Description automatically generated">
            <a:extLst>
              <a:ext uri="{FF2B5EF4-FFF2-40B4-BE49-F238E27FC236}">
                <a16:creationId xmlns:a16="http://schemas.microsoft.com/office/drawing/2014/main" id="{9BF5D56C-2BE2-B1DB-05DC-C3C4701E6286}"/>
              </a:ext>
            </a:extLst>
          </p:cNvPr>
          <p:cNvPicPr>
            <a:picLocks noChangeAspect="1"/>
          </p:cNvPicPr>
          <p:nvPr/>
        </p:nvPicPr>
        <p:blipFill>
          <a:blip r:embed="rId4"/>
          <a:stretch>
            <a:fillRect/>
          </a:stretch>
        </p:blipFill>
        <p:spPr>
          <a:xfrm>
            <a:off x="7947575" y="2507307"/>
            <a:ext cx="3658754" cy="3218079"/>
          </a:xfrm>
          <a:prstGeom prst="rect">
            <a:avLst/>
          </a:prstGeom>
        </p:spPr>
      </p:pic>
      <p:pic>
        <p:nvPicPr>
          <p:cNvPr id="7" name="Picture 6" descr="Chart, scatter chart&#10;&#10;Description automatically generated">
            <a:extLst>
              <a:ext uri="{FF2B5EF4-FFF2-40B4-BE49-F238E27FC236}">
                <a16:creationId xmlns:a16="http://schemas.microsoft.com/office/drawing/2014/main" id="{6B663F4B-B03A-4B5E-2DF6-9D915C6499B6}"/>
              </a:ext>
            </a:extLst>
          </p:cNvPr>
          <p:cNvPicPr>
            <a:picLocks noChangeAspect="1"/>
          </p:cNvPicPr>
          <p:nvPr/>
        </p:nvPicPr>
        <p:blipFill rotWithShape="1">
          <a:blip r:embed="rId5"/>
          <a:srcRect l="51385" t="6350"/>
          <a:stretch/>
        </p:blipFill>
        <p:spPr>
          <a:xfrm>
            <a:off x="164896" y="2493628"/>
            <a:ext cx="3651399" cy="3231758"/>
          </a:xfrm>
          <a:prstGeom prst="rect">
            <a:avLst/>
          </a:prstGeom>
        </p:spPr>
      </p:pic>
      <p:sp>
        <p:nvSpPr>
          <p:cNvPr id="8" name="TextBox 7">
            <a:extLst>
              <a:ext uri="{FF2B5EF4-FFF2-40B4-BE49-F238E27FC236}">
                <a16:creationId xmlns:a16="http://schemas.microsoft.com/office/drawing/2014/main" id="{B5E23D52-C8AE-8FD0-52BB-FFF9E596E40C}"/>
              </a:ext>
            </a:extLst>
          </p:cNvPr>
          <p:cNvSpPr txBox="1"/>
          <p:nvPr/>
        </p:nvSpPr>
        <p:spPr>
          <a:xfrm>
            <a:off x="1783903" y="1576726"/>
            <a:ext cx="4830097" cy="461665"/>
          </a:xfrm>
          <a:prstGeom prst="rect">
            <a:avLst/>
          </a:prstGeom>
          <a:noFill/>
        </p:spPr>
        <p:txBody>
          <a:bodyPr wrap="square" rtlCol="0">
            <a:spAutoFit/>
          </a:bodyPr>
          <a:lstStyle/>
          <a:p>
            <a:pPr algn="ctr"/>
            <a:r>
              <a:rPr lang="en-US" dirty="0"/>
              <a:t>Baseline Correlations</a:t>
            </a:r>
          </a:p>
        </p:txBody>
      </p:sp>
      <p:sp>
        <p:nvSpPr>
          <p:cNvPr id="9" name="TextBox 8">
            <a:extLst>
              <a:ext uri="{FF2B5EF4-FFF2-40B4-BE49-F238E27FC236}">
                <a16:creationId xmlns:a16="http://schemas.microsoft.com/office/drawing/2014/main" id="{D1600124-AD05-DD32-EFC9-0AF1BD4BDE48}"/>
              </a:ext>
            </a:extLst>
          </p:cNvPr>
          <p:cNvSpPr txBox="1"/>
          <p:nvPr/>
        </p:nvSpPr>
        <p:spPr>
          <a:xfrm>
            <a:off x="7361903" y="1605239"/>
            <a:ext cx="4830097" cy="461665"/>
          </a:xfrm>
          <a:prstGeom prst="rect">
            <a:avLst/>
          </a:prstGeom>
          <a:noFill/>
        </p:spPr>
        <p:txBody>
          <a:bodyPr wrap="square" rtlCol="0">
            <a:spAutoFit/>
          </a:bodyPr>
          <a:lstStyle/>
          <a:p>
            <a:pPr algn="ctr"/>
            <a:r>
              <a:rPr lang="en-US" dirty="0"/>
              <a:t>Pre-Post </a:t>
            </a:r>
            <a:r>
              <a:rPr lang="en-US" dirty="0" err="1"/>
              <a:t>cTBS</a:t>
            </a:r>
            <a:r>
              <a:rPr lang="en-US" dirty="0"/>
              <a:t> Correlations</a:t>
            </a:r>
          </a:p>
        </p:txBody>
      </p:sp>
      <p:sp>
        <p:nvSpPr>
          <p:cNvPr id="12" name="Title 2">
            <a:extLst>
              <a:ext uri="{FF2B5EF4-FFF2-40B4-BE49-F238E27FC236}">
                <a16:creationId xmlns:a16="http://schemas.microsoft.com/office/drawing/2014/main" id="{1B959559-5944-B7BD-237A-319A688604CB}"/>
              </a:ext>
            </a:extLst>
          </p:cNvPr>
          <p:cNvSpPr>
            <a:spLocks noGrp="1"/>
          </p:cNvSpPr>
          <p:nvPr>
            <p:ph type="title"/>
          </p:nvPr>
        </p:nvSpPr>
        <p:spPr>
          <a:xfrm>
            <a:off x="290909" y="241433"/>
            <a:ext cx="11499454" cy="741871"/>
          </a:xfrm>
        </p:spPr>
        <p:txBody>
          <a:bodyPr/>
          <a:lstStyle/>
          <a:p>
            <a:r>
              <a:rPr lang="en-US" dirty="0"/>
              <a:t>	Language Processing in ASD Study: Pilot Data</a:t>
            </a:r>
          </a:p>
        </p:txBody>
      </p:sp>
      <p:pic>
        <p:nvPicPr>
          <p:cNvPr id="13" name="Picture 12" descr="Page 5 | Engagement Vectors &amp; Illustrations for Free Download | Freepik">
            <a:extLst>
              <a:ext uri="{FF2B5EF4-FFF2-40B4-BE49-F238E27FC236}">
                <a16:creationId xmlns:a16="http://schemas.microsoft.com/office/drawing/2014/main" id="{6AD14614-5490-5A2F-4CD0-F124E9E7C4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09" y="71745"/>
            <a:ext cx="1022029" cy="894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ollaboration or Teamwork – What's the difference?">
            <a:extLst>
              <a:ext uri="{FF2B5EF4-FFF2-40B4-BE49-F238E27FC236}">
                <a16:creationId xmlns:a16="http://schemas.microsoft.com/office/drawing/2014/main" id="{364529CC-103F-94B1-922A-FDD2773CA1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7969" y="110532"/>
            <a:ext cx="1443123" cy="84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4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5964C-7B29-1673-678E-DF6864BAF98F}"/>
              </a:ext>
            </a:extLst>
          </p:cNvPr>
          <p:cNvSpPr>
            <a:spLocks noGrp="1"/>
          </p:cNvSpPr>
          <p:nvPr>
            <p:ph type="ctrTitle"/>
          </p:nvPr>
        </p:nvSpPr>
        <p:spPr/>
        <p:txBody>
          <a:bodyPr/>
          <a:lstStyle/>
          <a:p>
            <a:r>
              <a:rPr lang="en-US" sz="4000" b="0" dirty="0"/>
              <a:t>Applying and Enhancing our Knowledge about Pathophysiology – Behavior Relationship to </a:t>
            </a:r>
            <a:r>
              <a:rPr lang="en-US" sz="4000" dirty="0"/>
              <a:t>Improve Spatial Precision and Measure Efficacy of </a:t>
            </a:r>
            <a:r>
              <a:rPr lang="en-US" sz="4000" dirty="0" err="1"/>
              <a:t>rTMS</a:t>
            </a:r>
            <a:r>
              <a:rPr lang="en-US" sz="4000" dirty="0"/>
              <a:t> for Adolescent Depression</a:t>
            </a:r>
          </a:p>
        </p:txBody>
      </p:sp>
      <p:sp>
        <p:nvSpPr>
          <p:cNvPr id="5" name="Subtitle 4">
            <a:extLst>
              <a:ext uri="{FF2B5EF4-FFF2-40B4-BE49-F238E27FC236}">
                <a16:creationId xmlns:a16="http://schemas.microsoft.com/office/drawing/2014/main" id="{9E00C464-C8C4-2E7B-514B-B54EAC8663D9}"/>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5CD05138-6FDF-3930-D574-44515852237B}"/>
              </a:ext>
            </a:extLst>
          </p:cNvPr>
          <p:cNvSpPr>
            <a:spLocks noGrp="1"/>
          </p:cNvSpPr>
          <p:nvPr>
            <p:ph type="sldNum" sz="quarter" idx="12"/>
          </p:nvPr>
        </p:nvSpPr>
        <p:spPr/>
        <p:txBody>
          <a:bodyPr/>
          <a:lstStyle/>
          <a:p>
            <a:fld id="{14DA8466-51B6-440F-8995-3D5918D9CE24}" type="slidenum">
              <a:rPr lang="en-US" smtClean="0"/>
              <a:pPr/>
              <a:t>36</a:t>
            </a:fld>
            <a:endParaRPr lang="en-US"/>
          </a:p>
        </p:txBody>
      </p:sp>
    </p:spTree>
    <p:extLst>
      <p:ext uri="{BB962C8B-B14F-4D97-AF65-F5344CB8AC3E}">
        <p14:creationId xmlns:p14="http://schemas.microsoft.com/office/powerpoint/2010/main" val="3081832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04ACA2-3D5F-4DBB-A054-FCAC315B683F}"/>
              </a:ext>
            </a:extLst>
          </p:cNvPr>
          <p:cNvSpPr>
            <a:spLocks noGrp="1"/>
          </p:cNvSpPr>
          <p:nvPr>
            <p:ph type="body" sz="quarter" idx="10"/>
          </p:nvPr>
        </p:nvSpPr>
        <p:spPr>
          <a:xfrm>
            <a:off x="290910" y="1419225"/>
            <a:ext cx="11499454" cy="4752975"/>
          </a:xfrm>
        </p:spPr>
        <p:txBody>
          <a:bodyPr/>
          <a:lstStyle/>
          <a:p>
            <a:pPr>
              <a:spcBef>
                <a:spcPts val="600"/>
              </a:spcBef>
            </a:pPr>
            <a:r>
              <a:rPr lang="en-US" sz="2000" dirty="0">
                <a:latin typeface="Arial" panose="020B0604020202020204" pitchFamily="34" charset="0"/>
                <a:cs typeface="Arial" panose="020B0604020202020204" pitchFamily="34" charset="0"/>
              </a:rPr>
              <a:t>Oberman et al., 2020</a:t>
            </a:r>
          </a:p>
          <a:p>
            <a:pPr lvl="1">
              <a:spcBef>
                <a:spcPts val="600"/>
              </a:spcBef>
            </a:pPr>
            <a:r>
              <a:rPr lang="en-US" sz="2000" dirty="0">
                <a:latin typeface="Arial" panose="020B0604020202020204" pitchFamily="34" charset="0"/>
                <a:cs typeface="Arial" panose="020B0604020202020204" pitchFamily="34" charset="0"/>
              </a:rPr>
              <a:t>Much less data than in Adults</a:t>
            </a:r>
          </a:p>
          <a:p>
            <a:pPr lvl="2">
              <a:spcBef>
                <a:spcPts val="600"/>
              </a:spcBef>
            </a:pPr>
            <a:r>
              <a:rPr lang="en-US" dirty="0">
                <a:latin typeface="Arial" panose="020B0604020202020204" pitchFamily="34" charset="0"/>
                <a:cs typeface="Arial" panose="020B0604020202020204" pitchFamily="34" charset="0"/>
              </a:rPr>
              <a:t>20 publications representing 12 unique datasets representing approx. 280 adolescent participants with MDD</a:t>
            </a:r>
          </a:p>
          <a:p>
            <a:pPr marL="1422400" lvl="3"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Less than 100 of which have pre/post fMRI data</a:t>
            </a:r>
          </a:p>
          <a:p>
            <a:pPr marL="1422400" lvl="3"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Compared to Over 1,000 publications representing hundreds of unique datasets and hundreds of thousands of adult participants</a:t>
            </a:r>
          </a:p>
          <a:p>
            <a:pPr lvl="1">
              <a:spcBef>
                <a:spcPts val="600"/>
              </a:spcBef>
            </a:pPr>
            <a:r>
              <a:rPr lang="en-US" sz="2000" dirty="0">
                <a:latin typeface="Arial" panose="020B0604020202020204" pitchFamily="34" charset="0"/>
                <a:cs typeface="Arial" panose="020B0604020202020204" pitchFamily="34" charset="0"/>
              </a:rPr>
              <a:t>Not neurodevelopmentally informed (10/12 applied 10 Hz at 120% MT to L. DLPFC)</a:t>
            </a:r>
          </a:p>
          <a:p>
            <a:pPr lvl="1">
              <a:spcBef>
                <a:spcPts val="600"/>
              </a:spcBef>
            </a:pPr>
            <a:r>
              <a:rPr lang="en-US" sz="2000" dirty="0">
                <a:latin typeface="Arial" panose="020B0604020202020204" pitchFamily="34" charset="0"/>
                <a:cs typeface="Arial" panose="020B0604020202020204" pitchFamily="34" charset="0"/>
              </a:rPr>
              <a:t>Small Sample Sizes (7/12 had sample sizes </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n≤10)</a:t>
            </a:r>
          </a:p>
          <a:p>
            <a:pPr lvl="1">
              <a:spcBef>
                <a:spcPts val="600"/>
              </a:spcBef>
            </a:pPr>
            <a:r>
              <a:rPr lang="en-US" sz="2000" dirty="0">
                <a:latin typeface="Arial" panose="020B0604020202020204" pitchFamily="34" charset="0"/>
                <a:cs typeface="Arial" panose="020B0604020202020204" pitchFamily="34" charset="0"/>
              </a:rPr>
              <a:t>Only large-scale trial (</a:t>
            </a:r>
            <a:r>
              <a:rPr lang="en-US" sz="2000" dirty="0" err="1">
                <a:latin typeface="Arial" panose="020B0604020202020204" pitchFamily="34" charset="0"/>
                <a:cs typeface="Arial" panose="020B0604020202020204" pitchFamily="34" charset="0"/>
              </a:rPr>
              <a:t>Neuronetics</a:t>
            </a:r>
            <a:r>
              <a:rPr lang="en-US" sz="2000" dirty="0">
                <a:latin typeface="Arial" panose="020B0604020202020204" pitchFamily="34" charset="0"/>
                <a:cs typeface="Arial" panose="020B0604020202020204" pitchFamily="34" charset="0"/>
              </a:rPr>
              <a:t>) was negative (5 cm, 10 Hz at 120% MT to L. DLPFC </a:t>
            </a:r>
          </a:p>
          <a:p>
            <a:pPr lvl="1">
              <a:spcBef>
                <a:spcPts val="600"/>
              </a:spcBef>
            </a:pPr>
            <a:r>
              <a:rPr lang="en-US" sz="2000" dirty="0">
                <a:latin typeface="Arial" panose="020B0604020202020204" pitchFamily="34" charset="0"/>
                <a:cs typeface="Arial" panose="020B0604020202020204" pitchFamily="34" charset="0"/>
              </a:rPr>
              <a:t>Not Neuronavigated (only 4/12 used MRI-based </a:t>
            </a:r>
            <a:r>
              <a:rPr lang="en-US" sz="2000" dirty="0" err="1">
                <a:latin typeface="Arial" panose="020B0604020202020204" pitchFamily="34" charset="0"/>
                <a:cs typeface="Arial" panose="020B0604020202020204" pitchFamily="34" charset="0"/>
              </a:rPr>
              <a:t>neuronavigation</a:t>
            </a:r>
            <a:r>
              <a:rPr lang="en-US" sz="2000" dirty="0">
                <a:latin typeface="Arial" panose="020B0604020202020204" pitchFamily="34" charset="0"/>
                <a:cs typeface="Arial" panose="020B0604020202020204" pitchFamily="34" charset="0"/>
              </a:rPr>
              <a:t>)</a:t>
            </a:r>
          </a:p>
          <a:p>
            <a:pPr lvl="1">
              <a:spcBef>
                <a:spcPts val="600"/>
              </a:spcBef>
            </a:pPr>
            <a:r>
              <a:rPr lang="en-US" sz="2000" dirty="0">
                <a:latin typeface="Arial" panose="020B0604020202020204" pitchFamily="34" charset="0"/>
                <a:cs typeface="Arial" panose="020B0604020202020204" pitchFamily="34" charset="0"/>
              </a:rPr>
              <a:t>Underdosed (7/12 had less than 20 sessions of treatment)</a:t>
            </a:r>
          </a:p>
        </p:txBody>
      </p:sp>
      <p:sp>
        <p:nvSpPr>
          <p:cNvPr id="3" name="Title 2">
            <a:extLst>
              <a:ext uri="{FF2B5EF4-FFF2-40B4-BE49-F238E27FC236}">
                <a16:creationId xmlns:a16="http://schemas.microsoft.com/office/drawing/2014/main" id="{92764501-AAFF-431D-8F45-D1F5FCB619D0}"/>
              </a:ext>
            </a:extLst>
          </p:cNvPr>
          <p:cNvSpPr>
            <a:spLocks noGrp="1"/>
          </p:cNvSpPr>
          <p:nvPr>
            <p:ph type="title"/>
          </p:nvPr>
        </p:nvSpPr>
        <p:spPr/>
        <p:txBody>
          <a:bodyPr/>
          <a:lstStyle/>
          <a:p>
            <a:r>
              <a:rPr lang="en-US" dirty="0"/>
              <a:t>Existing Data on </a:t>
            </a:r>
            <a:r>
              <a:rPr lang="en-US" dirty="0" err="1"/>
              <a:t>rTMS</a:t>
            </a:r>
            <a:r>
              <a:rPr lang="en-US" dirty="0"/>
              <a:t> in Adolescent Depression</a:t>
            </a:r>
          </a:p>
        </p:txBody>
      </p:sp>
      <p:sp>
        <p:nvSpPr>
          <p:cNvPr id="4" name="Slide Number Placeholder 3">
            <a:extLst>
              <a:ext uri="{FF2B5EF4-FFF2-40B4-BE49-F238E27FC236}">
                <a16:creationId xmlns:a16="http://schemas.microsoft.com/office/drawing/2014/main" id="{592E4BB0-5483-4938-B839-ABF8DE316C04}"/>
              </a:ext>
            </a:extLst>
          </p:cNvPr>
          <p:cNvSpPr>
            <a:spLocks noGrp="1"/>
          </p:cNvSpPr>
          <p:nvPr>
            <p:ph type="sldNum" sz="quarter" idx="4"/>
          </p:nvPr>
        </p:nvSpPr>
        <p:spPr/>
        <p:txBody>
          <a:bodyPr/>
          <a:lstStyle/>
          <a:p>
            <a:fld id="{14DA8466-51B6-440F-8995-3D5918D9CE24}" type="slidenum">
              <a:rPr lang="en-US" smtClean="0"/>
              <a:pPr/>
              <a:t>37</a:t>
            </a:fld>
            <a:endParaRPr lang="en-US"/>
          </a:p>
        </p:txBody>
      </p:sp>
      <p:sp>
        <p:nvSpPr>
          <p:cNvPr id="8" name="Rectangle 1">
            <a:extLst>
              <a:ext uri="{FF2B5EF4-FFF2-40B4-BE49-F238E27FC236}">
                <a16:creationId xmlns:a16="http://schemas.microsoft.com/office/drawing/2014/main" id="{F3FB14E4-77B1-4BD1-842D-60E2CE8F976E}"/>
              </a:ext>
            </a:extLst>
          </p:cNvPr>
          <p:cNvSpPr>
            <a:spLocks noChangeArrowheads="1"/>
          </p:cNvSpPr>
          <p:nvPr/>
        </p:nvSpPr>
        <p:spPr bwMode="auto">
          <a:xfrm>
            <a:off x="0" y="43934"/>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3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4CD61-F619-0139-9C77-84CDDBCCC477}"/>
              </a:ext>
            </a:extLst>
          </p:cNvPr>
          <p:cNvSpPr>
            <a:spLocks noGrp="1"/>
          </p:cNvSpPr>
          <p:nvPr>
            <p:ph type="title"/>
          </p:nvPr>
        </p:nvSpPr>
        <p:spPr/>
        <p:txBody>
          <a:bodyPr/>
          <a:lstStyle/>
          <a:p>
            <a:r>
              <a:rPr lang="en-US" dirty="0"/>
              <a:t>Novel Individually Targeted Accelerated TMS Protocol: SNT</a:t>
            </a:r>
          </a:p>
        </p:txBody>
      </p:sp>
      <p:sp>
        <p:nvSpPr>
          <p:cNvPr id="4" name="Slide Number Placeholder 3">
            <a:extLst>
              <a:ext uri="{FF2B5EF4-FFF2-40B4-BE49-F238E27FC236}">
                <a16:creationId xmlns:a16="http://schemas.microsoft.com/office/drawing/2014/main" id="{15E06D3A-7F91-229C-B3E9-677958589855}"/>
              </a:ext>
            </a:extLst>
          </p:cNvPr>
          <p:cNvSpPr>
            <a:spLocks noGrp="1"/>
          </p:cNvSpPr>
          <p:nvPr>
            <p:ph type="sldNum" sz="quarter" idx="4"/>
          </p:nvPr>
        </p:nvSpPr>
        <p:spPr/>
        <p:txBody>
          <a:bodyPr/>
          <a:lstStyle/>
          <a:p>
            <a:fld id="{14DA8466-51B6-440F-8995-3D5918D9CE24}" type="slidenum">
              <a:rPr lang="en-US" smtClean="0"/>
              <a:pPr/>
              <a:t>38</a:t>
            </a:fld>
            <a:endParaRPr lang="en-US"/>
          </a:p>
        </p:txBody>
      </p:sp>
      <p:pic>
        <p:nvPicPr>
          <p:cNvPr id="5" name="Picture 6">
            <a:extLst>
              <a:ext uri="{FF2B5EF4-FFF2-40B4-BE49-F238E27FC236}">
                <a16:creationId xmlns:a16="http://schemas.microsoft.com/office/drawing/2014/main" id="{B61DFAA7-8C9A-9A5E-F671-BE7867FBE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039" y="2209159"/>
            <a:ext cx="4317999" cy="294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03A0791B-BB75-75F5-F90F-1794EE4DE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09" y="2450787"/>
            <a:ext cx="43180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3E2DAD76-0CD3-231C-84E4-B179A6A2B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7103" y="270583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F8CD904-AB94-DFDA-429D-FF3230878827}"/>
              </a:ext>
            </a:extLst>
          </p:cNvPr>
          <p:cNvSpPr txBox="1"/>
          <p:nvPr/>
        </p:nvSpPr>
        <p:spPr>
          <a:xfrm>
            <a:off x="8637373" y="5696465"/>
            <a:ext cx="2681416" cy="461665"/>
          </a:xfrm>
          <a:prstGeom prst="rect">
            <a:avLst/>
          </a:prstGeom>
          <a:noFill/>
        </p:spPr>
        <p:txBody>
          <a:bodyPr wrap="square" rtlCol="0">
            <a:spAutoFit/>
          </a:bodyPr>
          <a:lstStyle/>
          <a:p>
            <a:pPr algn="l"/>
            <a:r>
              <a:rPr lang="en-US" dirty="0"/>
              <a:t>Cole et al., 2022</a:t>
            </a:r>
          </a:p>
        </p:txBody>
      </p:sp>
    </p:spTree>
    <p:extLst>
      <p:ext uri="{BB962C8B-B14F-4D97-AF65-F5344CB8AC3E}">
        <p14:creationId xmlns:p14="http://schemas.microsoft.com/office/powerpoint/2010/main" val="440077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120E1-A47B-4F2E-B4F7-DF7C59DEC007}"/>
              </a:ext>
            </a:extLst>
          </p:cNvPr>
          <p:cNvSpPr>
            <a:spLocks noGrp="1"/>
          </p:cNvSpPr>
          <p:nvPr>
            <p:ph type="body" sz="quarter" idx="10"/>
          </p:nvPr>
        </p:nvSpPr>
        <p:spPr/>
        <p:txBody>
          <a:bodyPr/>
          <a:lstStyle/>
          <a:p>
            <a:r>
              <a:rPr lang="en-US" dirty="0"/>
              <a:t>Open label, FDA-IDE</a:t>
            </a:r>
          </a:p>
          <a:p>
            <a:r>
              <a:rPr lang="en-US" dirty="0"/>
              <a:t>Accelerated </a:t>
            </a:r>
            <a:r>
              <a:rPr lang="en-US" dirty="0" err="1"/>
              <a:t>iTBS</a:t>
            </a:r>
            <a:r>
              <a:rPr lang="en-US" dirty="0"/>
              <a:t> (multiple sessions/day, 2-3 week duration of treatment)</a:t>
            </a:r>
          </a:p>
          <a:p>
            <a:r>
              <a:rPr lang="en-US" dirty="0"/>
              <a:t>Targeting based on individualized resting state functional connectivity between DLPFC and </a:t>
            </a:r>
            <a:r>
              <a:rPr lang="en-US" dirty="0" err="1"/>
              <a:t>subgenual</a:t>
            </a:r>
            <a:r>
              <a:rPr lang="en-US" dirty="0"/>
              <a:t> cingulate</a:t>
            </a:r>
          </a:p>
          <a:p>
            <a:r>
              <a:rPr lang="en-US" dirty="0"/>
              <a:t>Optimized using E-field modelling</a:t>
            </a:r>
          </a:p>
          <a:p>
            <a:r>
              <a:rPr lang="en-US" dirty="0"/>
              <a:t>MRI and MRS pre/post intervention</a:t>
            </a:r>
          </a:p>
        </p:txBody>
      </p:sp>
      <p:sp>
        <p:nvSpPr>
          <p:cNvPr id="3" name="Title 2">
            <a:extLst>
              <a:ext uri="{FF2B5EF4-FFF2-40B4-BE49-F238E27FC236}">
                <a16:creationId xmlns:a16="http://schemas.microsoft.com/office/drawing/2014/main" id="{CFC69B9D-CBD6-4E72-A820-54C9236755F6}"/>
              </a:ext>
            </a:extLst>
          </p:cNvPr>
          <p:cNvSpPr>
            <a:spLocks noGrp="1"/>
          </p:cNvSpPr>
          <p:nvPr>
            <p:ph type="title"/>
          </p:nvPr>
        </p:nvSpPr>
        <p:spPr/>
        <p:txBody>
          <a:bodyPr/>
          <a:lstStyle/>
          <a:p>
            <a:r>
              <a:rPr lang="en-US" dirty="0"/>
              <a:t>Ongoing NIMH IRP Adolescent Depression Trial</a:t>
            </a:r>
          </a:p>
        </p:txBody>
      </p:sp>
      <p:sp>
        <p:nvSpPr>
          <p:cNvPr id="4" name="Slide Number Placeholder 3">
            <a:extLst>
              <a:ext uri="{FF2B5EF4-FFF2-40B4-BE49-F238E27FC236}">
                <a16:creationId xmlns:a16="http://schemas.microsoft.com/office/drawing/2014/main" id="{63BDFB82-2551-4FF8-A020-14BC68BF5FB3}"/>
              </a:ext>
            </a:extLst>
          </p:cNvPr>
          <p:cNvSpPr>
            <a:spLocks noGrp="1"/>
          </p:cNvSpPr>
          <p:nvPr>
            <p:ph type="sldNum" sz="quarter" idx="4"/>
          </p:nvPr>
        </p:nvSpPr>
        <p:spPr/>
        <p:txBody>
          <a:bodyPr/>
          <a:lstStyle/>
          <a:p>
            <a:fld id="{14DA8466-51B6-440F-8995-3D5918D9CE24}" type="slidenum">
              <a:rPr lang="en-US" smtClean="0"/>
              <a:pPr/>
              <a:t>39</a:t>
            </a:fld>
            <a:endParaRPr lang="en-US"/>
          </a:p>
        </p:txBody>
      </p:sp>
    </p:spTree>
    <p:extLst>
      <p:ext uri="{BB962C8B-B14F-4D97-AF65-F5344CB8AC3E}">
        <p14:creationId xmlns:p14="http://schemas.microsoft.com/office/powerpoint/2010/main" val="62681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D21A-FAB0-7137-4CD9-12155B8C9D48}"/>
              </a:ext>
            </a:extLst>
          </p:cNvPr>
          <p:cNvSpPr>
            <a:spLocks noGrp="1"/>
          </p:cNvSpPr>
          <p:nvPr>
            <p:ph type="body" sz="quarter" idx="10"/>
          </p:nvPr>
        </p:nvSpPr>
        <p:spPr>
          <a:xfrm>
            <a:off x="290909" y="1196388"/>
            <a:ext cx="11690964" cy="4752975"/>
          </a:xfrm>
        </p:spPr>
        <p:txBody>
          <a:bodyPr/>
          <a:lstStyle/>
          <a:p>
            <a:r>
              <a:rPr lang="en-US" sz="2400" dirty="0">
                <a:effectLst/>
                <a:latin typeface="Calibri" panose="020F0502020204030204" pitchFamily="34" charset="0"/>
                <a:ea typeface="Times New Roman" panose="02020603050405020304" pitchFamily="18" charset="0"/>
              </a:rPr>
              <a:t>The CDC currently estimates that nearly 1 in 5 children have a developmental or psychiatric disorder</a:t>
            </a:r>
          </a:p>
          <a:p>
            <a:r>
              <a:rPr lang="en-US" sz="2400" dirty="0">
                <a:latin typeface="Calibri" panose="020F0502020204030204" pitchFamily="34" charset="0"/>
                <a:ea typeface="Times New Roman" panose="02020603050405020304" pitchFamily="18" charset="0"/>
              </a:rPr>
              <a:t>E</a:t>
            </a:r>
            <a:r>
              <a:rPr lang="en-US" sz="2400" dirty="0">
                <a:effectLst/>
                <a:latin typeface="Calibri" panose="020F0502020204030204" pitchFamily="34" charset="0"/>
                <a:ea typeface="Times New Roman" panose="02020603050405020304" pitchFamily="18" charset="0"/>
              </a:rPr>
              <a:t>vidence-based, brain network-targeted treatments for these disorders are limited. </a:t>
            </a:r>
          </a:p>
          <a:p>
            <a:r>
              <a:rPr lang="en-US" sz="2400" dirty="0">
                <a:effectLst/>
                <a:latin typeface="Calibri" panose="020F0502020204030204" pitchFamily="34" charset="0"/>
                <a:ea typeface="Times New Roman" panose="02020603050405020304" pitchFamily="18" charset="0"/>
              </a:rPr>
              <a:t>No </a:t>
            </a:r>
            <a:r>
              <a:rPr lang="en-US" sz="2400" dirty="0" err="1">
                <a:effectLst/>
                <a:latin typeface="Calibri" panose="020F0502020204030204" pitchFamily="34" charset="0"/>
                <a:ea typeface="Times New Roman" panose="02020603050405020304" pitchFamily="18" charset="0"/>
              </a:rPr>
              <a:t>rTMS</a:t>
            </a:r>
            <a:r>
              <a:rPr lang="en-US" sz="2400" dirty="0">
                <a:effectLst/>
                <a:latin typeface="Calibri" panose="020F0502020204030204" pitchFamily="34" charset="0"/>
                <a:ea typeface="Times New Roman" panose="02020603050405020304" pitchFamily="18" charset="0"/>
              </a:rPr>
              <a:t> protocols have been FDA cleared for pediatric use.</a:t>
            </a:r>
          </a:p>
          <a:p>
            <a:r>
              <a:rPr lang="en-US" sz="2400" dirty="0">
                <a:latin typeface="Calibri" panose="020F0502020204030204" pitchFamily="34" charset="0"/>
                <a:ea typeface="Times New Roman" panose="02020603050405020304" pitchFamily="18" charset="0"/>
              </a:rPr>
              <a:t>ECT only cleared for adolescents and adults age 13 or older and state restrictions limit access to individuals under 18.</a:t>
            </a:r>
            <a:endParaRPr lang="en-US" sz="2400" dirty="0">
              <a:effectLst/>
              <a:latin typeface="Calibri" panose="020F0502020204030204" pitchFamily="34" charset="0"/>
              <a:ea typeface="Times New Roman" panose="02020603050405020304" pitchFamily="18" charset="0"/>
            </a:endParaRPr>
          </a:p>
        </p:txBody>
      </p:sp>
      <p:sp>
        <p:nvSpPr>
          <p:cNvPr id="3" name="Title 2">
            <a:extLst>
              <a:ext uri="{FF2B5EF4-FFF2-40B4-BE49-F238E27FC236}">
                <a16:creationId xmlns:a16="http://schemas.microsoft.com/office/drawing/2014/main" id="{DDEFE740-451D-13C3-92E4-A1B71625CB44}"/>
              </a:ext>
            </a:extLst>
          </p:cNvPr>
          <p:cNvSpPr>
            <a:spLocks noGrp="1"/>
          </p:cNvSpPr>
          <p:nvPr>
            <p:ph type="title"/>
          </p:nvPr>
        </p:nvSpPr>
        <p:spPr/>
        <p:txBody>
          <a:bodyPr/>
          <a:lstStyle/>
          <a:p>
            <a:r>
              <a:rPr lang="en-US" dirty="0"/>
              <a:t>Clinical Motivation for Research Focus</a:t>
            </a:r>
          </a:p>
        </p:txBody>
      </p:sp>
      <p:sp>
        <p:nvSpPr>
          <p:cNvPr id="4" name="Slide Number Placeholder 3">
            <a:extLst>
              <a:ext uri="{FF2B5EF4-FFF2-40B4-BE49-F238E27FC236}">
                <a16:creationId xmlns:a16="http://schemas.microsoft.com/office/drawing/2014/main" id="{6F01591E-A0B3-E0BF-D318-285FB5F7EDE5}"/>
              </a:ext>
            </a:extLst>
          </p:cNvPr>
          <p:cNvSpPr>
            <a:spLocks noGrp="1"/>
          </p:cNvSpPr>
          <p:nvPr>
            <p:ph type="sldNum" sz="quarter" idx="4"/>
          </p:nvPr>
        </p:nvSpPr>
        <p:spPr/>
        <p:txBody>
          <a:bodyPr/>
          <a:lstStyle/>
          <a:p>
            <a:fld id="{14DA8466-51B6-440F-8995-3D5918D9CE24}" type="slidenum">
              <a:rPr lang="en-US" smtClean="0"/>
              <a:pPr/>
              <a:t>4</a:t>
            </a:fld>
            <a:endParaRPr lang="en-US"/>
          </a:p>
        </p:txBody>
      </p:sp>
    </p:spTree>
    <p:extLst>
      <p:ext uri="{BB962C8B-B14F-4D97-AF65-F5344CB8AC3E}">
        <p14:creationId xmlns:p14="http://schemas.microsoft.com/office/powerpoint/2010/main" val="13628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7089A-A3D5-4524-97CA-7D954FA09008}"/>
              </a:ext>
            </a:extLst>
          </p:cNvPr>
          <p:cNvSpPr>
            <a:spLocks noGrp="1"/>
          </p:cNvSpPr>
          <p:nvPr>
            <p:ph type="title"/>
          </p:nvPr>
        </p:nvSpPr>
        <p:spPr/>
        <p:txBody>
          <a:bodyPr/>
          <a:lstStyle/>
          <a:p>
            <a:r>
              <a:rPr lang="en-US" dirty="0"/>
              <a:t>How do you Eat an Elephant? </a:t>
            </a:r>
            <a:r>
              <a:rPr lang="en-US" sz="3200" b="1" dirty="0"/>
              <a:t>One Bite at a time!</a:t>
            </a:r>
            <a:endParaRPr lang="en-US" dirty="0"/>
          </a:p>
        </p:txBody>
      </p:sp>
      <p:sp>
        <p:nvSpPr>
          <p:cNvPr id="4" name="Slide Number Placeholder 3">
            <a:extLst>
              <a:ext uri="{FF2B5EF4-FFF2-40B4-BE49-F238E27FC236}">
                <a16:creationId xmlns:a16="http://schemas.microsoft.com/office/drawing/2014/main" id="{EB161AB1-B4CF-4141-80BA-428C5FBBD9B6}"/>
              </a:ext>
            </a:extLst>
          </p:cNvPr>
          <p:cNvSpPr>
            <a:spLocks noGrp="1"/>
          </p:cNvSpPr>
          <p:nvPr>
            <p:ph type="sldNum" sz="quarter" idx="4"/>
          </p:nvPr>
        </p:nvSpPr>
        <p:spPr/>
        <p:txBody>
          <a:bodyPr/>
          <a:lstStyle/>
          <a:p>
            <a:fld id="{14DA8466-51B6-440F-8995-3D5918D9CE24}" type="slidenum">
              <a:rPr lang="en-US" smtClean="0"/>
              <a:pPr/>
              <a:t>40</a:t>
            </a:fld>
            <a:endParaRPr lang="en-US"/>
          </a:p>
        </p:txBody>
      </p:sp>
      <p:pic>
        <p:nvPicPr>
          <p:cNvPr id="21508" name="Picture 4" descr="How do you eat an elephant? One bite at a time! | CFAES Wooster">
            <a:extLst>
              <a:ext uri="{FF2B5EF4-FFF2-40B4-BE49-F238E27FC236}">
                <a16:creationId xmlns:a16="http://schemas.microsoft.com/office/drawing/2014/main" id="{CEF8DCC9-2840-4627-9A0A-40FF13A34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3" r="4026"/>
          <a:stretch/>
        </p:blipFill>
        <p:spPr bwMode="auto">
          <a:xfrm>
            <a:off x="232281" y="1507053"/>
            <a:ext cx="2744284" cy="22103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0BA3CD-C9CC-4507-9DC6-ABF4AA4C53F4}"/>
              </a:ext>
            </a:extLst>
          </p:cNvPr>
          <p:cNvSpPr txBox="1"/>
          <p:nvPr/>
        </p:nvSpPr>
        <p:spPr>
          <a:xfrm>
            <a:off x="2576438" y="1292032"/>
            <a:ext cx="9383281" cy="5324535"/>
          </a:xfrm>
          <a:prstGeom prst="rect">
            <a:avLst/>
          </a:prstGeom>
          <a:noFill/>
        </p:spPr>
        <p:txBody>
          <a:bodyPr wrap="square" rtlCol="0">
            <a:spAutoFit/>
          </a:bodyPr>
          <a:lstStyle/>
          <a:p>
            <a:pPr marL="342900" indent="-342900" algn="l">
              <a:buFont typeface="Arial" panose="020B0604020202020204" pitchFamily="34" charset="0"/>
              <a:buChar char="•"/>
            </a:pPr>
            <a:r>
              <a:rPr lang="en-US" sz="2000" b="1" dirty="0"/>
              <a:t>Current Status: </a:t>
            </a:r>
          </a:p>
          <a:p>
            <a:pPr marL="800100" lvl="1" indent="-342900" algn="l">
              <a:buFont typeface="Arial" panose="020B0604020202020204" pitchFamily="34" charset="0"/>
              <a:buChar char="•"/>
            </a:pPr>
            <a:r>
              <a:rPr lang="en-US" sz="2000" b="1" dirty="0"/>
              <a:t>Conducting Secondary Retrospective Analyses to identify optimal targets across disorders and development</a:t>
            </a:r>
          </a:p>
          <a:p>
            <a:pPr marL="800100" lvl="1" indent="-342900" algn="l">
              <a:buFont typeface="Arial" panose="020B0604020202020204" pitchFamily="34" charset="0"/>
              <a:buChar char="•"/>
            </a:pPr>
            <a:r>
              <a:rPr lang="en-US" sz="2000" b="1" dirty="0"/>
              <a:t>Language Processing in ASD study</a:t>
            </a:r>
          </a:p>
          <a:p>
            <a:pPr marL="1257300" lvl="2" indent="-342900" algn="l">
              <a:buFont typeface="Arial" panose="020B0604020202020204" pitchFamily="34" charset="0"/>
              <a:buChar char="•"/>
            </a:pPr>
            <a:r>
              <a:rPr lang="en-US" sz="2000" b="1" dirty="0"/>
              <a:t>Completed Pilot phase</a:t>
            </a:r>
          </a:p>
          <a:p>
            <a:pPr marL="1714500" lvl="3" indent="-342900" algn="l">
              <a:buFont typeface="Arial" panose="020B0604020202020204" pitchFamily="34" charset="0"/>
              <a:buChar char="•"/>
            </a:pPr>
            <a:r>
              <a:rPr lang="en-US" sz="2000" b="1" dirty="0"/>
              <a:t>Established Feasibility and Tolerability</a:t>
            </a:r>
          </a:p>
          <a:p>
            <a:pPr marL="1714500" lvl="3" indent="-342900" algn="l">
              <a:buFont typeface="Arial" panose="020B0604020202020204" pitchFamily="34" charset="0"/>
              <a:buChar char="•"/>
            </a:pPr>
            <a:r>
              <a:rPr lang="en-US" sz="2000" b="1" dirty="0"/>
              <a:t>Analyzed and Published Pilot Data supporting hypotheses</a:t>
            </a:r>
          </a:p>
          <a:p>
            <a:pPr marL="1714500" lvl="3" indent="-342900" algn="l">
              <a:buFont typeface="Arial" panose="020B0604020202020204" pitchFamily="34" charset="0"/>
              <a:buChar char="•"/>
            </a:pPr>
            <a:r>
              <a:rPr lang="en-US" sz="2000" b="1" dirty="0"/>
              <a:t>Enrolling/Collecting data for Main (ASD Phase).</a:t>
            </a:r>
          </a:p>
          <a:p>
            <a:pPr marL="800100" lvl="1" indent="-342900" algn="l">
              <a:buFont typeface="Arial" panose="020B0604020202020204" pitchFamily="34" charset="0"/>
              <a:buChar char="•"/>
            </a:pPr>
            <a:r>
              <a:rPr lang="en-US" sz="2000" b="1" dirty="0"/>
              <a:t>Adolescent Depression Trial: </a:t>
            </a:r>
          </a:p>
          <a:p>
            <a:pPr marL="1257300" lvl="2" indent="-342900" algn="l">
              <a:buFont typeface="Arial" panose="020B0604020202020204" pitchFamily="34" charset="0"/>
              <a:buChar char="•"/>
            </a:pPr>
            <a:r>
              <a:rPr lang="en-US" sz="2000" b="1" dirty="0"/>
              <a:t>Enrolling/Collecting data</a:t>
            </a:r>
          </a:p>
          <a:p>
            <a:pPr marL="800100" lvl="1" indent="-342900" algn="l">
              <a:buFont typeface="Arial" panose="020B0604020202020204" pitchFamily="34" charset="0"/>
              <a:buChar char="•"/>
            </a:pPr>
            <a:r>
              <a:rPr lang="en-US" sz="2000" b="1" dirty="0"/>
              <a:t>Obtaining and testing out equipment and software, establishing collaborations, and writing protocols for future Transdiagnostic studies</a:t>
            </a:r>
          </a:p>
          <a:p>
            <a:pPr marL="1257300" lvl="2" indent="-342900" algn="l">
              <a:buFont typeface="Arial" panose="020B0604020202020204" pitchFamily="34" charset="0"/>
              <a:buChar char="•"/>
            </a:pPr>
            <a:r>
              <a:rPr lang="en-US" sz="2000" b="1" dirty="0"/>
              <a:t>Emotion Dysregulation</a:t>
            </a:r>
          </a:p>
          <a:p>
            <a:pPr marL="1257300" lvl="2" indent="-342900" algn="l">
              <a:buFont typeface="Arial" panose="020B0604020202020204" pitchFamily="34" charset="0"/>
              <a:buChar char="•"/>
            </a:pPr>
            <a:r>
              <a:rPr lang="en-US" sz="2000" b="1" dirty="0"/>
              <a:t>Sensory Hyperresponsivity</a:t>
            </a:r>
          </a:p>
          <a:p>
            <a:pPr marL="1257300" lvl="2" indent="-342900" algn="l">
              <a:buFont typeface="Arial" panose="020B0604020202020204" pitchFamily="34" charset="0"/>
              <a:buChar char="•"/>
            </a:pPr>
            <a:r>
              <a:rPr lang="en-US" sz="2000" b="1" dirty="0"/>
              <a:t>Sleep Dysfunction</a:t>
            </a:r>
          </a:p>
          <a:p>
            <a:pPr marL="1257300" lvl="2" indent="-342900" algn="l">
              <a:buFont typeface="Arial" panose="020B0604020202020204" pitchFamily="34" charset="0"/>
              <a:buChar char="•"/>
            </a:pPr>
            <a:r>
              <a:rPr lang="en-US" sz="2000" b="1" dirty="0"/>
              <a:t>Catatonia</a:t>
            </a:r>
          </a:p>
        </p:txBody>
      </p:sp>
    </p:spTree>
    <p:extLst>
      <p:ext uri="{BB962C8B-B14F-4D97-AF65-F5344CB8AC3E}">
        <p14:creationId xmlns:p14="http://schemas.microsoft.com/office/powerpoint/2010/main" val="3139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23389-CB12-BDB8-8669-6F54EBD5AE54}"/>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ADFEC12A-72D4-365F-2AC2-1A07C24BB45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2C123973-538A-2E32-81C5-72E384226580}"/>
              </a:ext>
            </a:extLst>
          </p:cNvPr>
          <p:cNvSpPr>
            <a:spLocks noGrp="1"/>
          </p:cNvSpPr>
          <p:nvPr>
            <p:ph type="sldNum" sz="quarter" idx="12"/>
          </p:nvPr>
        </p:nvSpPr>
        <p:spPr/>
        <p:txBody>
          <a:bodyPr/>
          <a:lstStyle/>
          <a:p>
            <a:fld id="{14DA8466-51B6-440F-8995-3D5918D9CE24}" type="slidenum">
              <a:rPr lang="en-US" smtClean="0"/>
              <a:pPr/>
              <a:t>41</a:t>
            </a:fld>
            <a:endParaRPr lang="en-US"/>
          </a:p>
        </p:txBody>
      </p:sp>
      <p:pic>
        <p:nvPicPr>
          <p:cNvPr id="7" name="Picture 6">
            <a:extLst>
              <a:ext uri="{FF2B5EF4-FFF2-40B4-BE49-F238E27FC236}">
                <a16:creationId xmlns:a16="http://schemas.microsoft.com/office/drawing/2014/main" id="{0401A50D-AF4E-4992-E6B9-CDDC88A01519}"/>
              </a:ext>
            </a:extLst>
          </p:cNvPr>
          <p:cNvPicPr>
            <a:picLocks noChangeAspect="1"/>
          </p:cNvPicPr>
          <p:nvPr/>
        </p:nvPicPr>
        <p:blipFill>
          <a:blip r:embed="rId2"/>
          <a:stretch>
            <a:fillRect/>
          </a:stretch>
        </p:blipFill>
        <p:spPr>
          <a:xfrm>
            <a:off x="191024" y="124297"/>
            <a:ext cx="11750056" cy="6609406"/>
          </a:xfrm>
          <a:prstGeom prst="rect">
            <a:avLst/>
          </a:prstGeom>
        </p:spPr>
      </p:pic>
    </p:spTree>
    <p:extLst>
      <p:ext uri="{BB962C8B-B14F-4D97-AF65-F5344CB8AC3E}">
        <p14:creationId xmlns:p14="http://schemas.microsoft.com/office/powerpoint/2010/main" val="2978596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42FF07-F79B-4A54-9389-839DF544DBD7}"/>
              </a:ext>
            </a:extLst>
          </p:cNvPr>
          <p:cNvSpPr>
            <a:spLocks noGrp="1"/>
          </p:cNvSpPr>
          <p:nvPr>
            <p:ph type="body" sz="quarter" idx="10"/>
          </p:nvPr>
        </p:nvSpPr>
        <p:spPr>
          <a:xfrm>
            <a:off x="292099" y="1419225"/>
            <a:ext cx="6254697" cy="4752975"/>
          </a:xfrm>
        </p:spPr>
        <p:txBody>
          <a:bodyPr/>
          <a:lstStyle/>
          <a:p>
            <a:pPr marL="511176" lvl="2" indent="-166688">
              <a:spcBef>
                <a:spcPts val="600"/>
              </a:spcBef>
            </a:pPr>
            <a:r>
              <a:rPr lang="en-US" sz="2400" b="1" dirty="0"/>
              <a:t>Neurodevelopmental and Behavioral Phenotyping Service</a:t>
            </a:r>
          </a:p>
          <a:p>
            <a:pPr marL="914400" lvl="4" indent="-166688">
              <a:spcBef>
                <a:spcPts val="600"/>
              </a:spcBef>
            </a:pPr>
            <a:r>
              <a:rPr lang="en-US" sz="2400" dirty="0"/>
              <a:t>Dr. Audrey Thurm</a:t>
            </a:r>
          </a:p>
          <a:p>
            <a:pPr lvl="1">
              <a:spcBef>
                <a:spcPts val="600"/>
              </a:spcBef>
            </a:pPr>
            <a:r>
              <a:rPr lang="en-US" b="1" dirty="0"/>
              <a:t>Emotion and Development Branch</a:t>
            </a:r>
          </a:p>
          <a:p>
            <a:pPr lvl="2">
              <a:spcBef>
                <a:spcPts val="600"/>
              </a:spcBef>
            </a:pPr>
            <a:r>
              <a:rPr lang="en-US" sz="2400" dirty="0"/>
              <a:t>Dr. Danny Pine</a:t>
            </a:r>
          </a:p>
          <a:p>
            <a:pPr lvl="2">
              <a:spcBef>
                <a:spcPts val="600"/>
              </a:spcBef>
            </a:pPr>
            <a:r>
              <a:rPr lang="en-US" sz="2400" dirty="0">
                <a:ea typeface="Times New Roman" panose="02020603050405020304" pitchFamily="18" charset="0"/>
                <a:cs typeface="Calibri" panose="020F0502020204030204" pitchFamily="34" charset="0"/>
              </a:rPr>
              <a:t>Dr. Andre Zugman</a:t>
            </a:r>
            <a:endParaRPr lang="en-US" sz="2400" dirty="0">
              <a:effectLst/>
              <a:ea typeface="Times New Roman" panose="02020603050405020304" pitchFamily="18" charset="0"/>
              <a:cs typeface="Calibri" panose="020F0502020204030204" pitchFamily="34" charset="0"/>
            </a:endParaRPr>
          </a:p>
          <a:p>
            <a:pPr lvl="1">
              <a:spcBef>
                <a:spcPts val="600"/>
              </a:spcBef>
            </a:pPr>
            <a:r>
              <a:rPr lang="en-US" b="1" dirty="0">
                <a:effectLst/>
                <a:ea typeface="Times New Roman" panose="02020603050405020304" pitchFamily="18" charset="0"/>
                <a:cs typeface="Calibri" panose="020F0502020204030204" pitchFamily="34" charset="0"/>
              </a:rPr>
              <a:t>Autoimmune Brain Disorders Program</a:t>
            </a:r>
          </a:p>
          <a:p>
            <a:pPr lvl="2">
              <a:spcBef>
                <a:spcPts val="600"/>
              </a:spcBef>
            </a:pPr>
            <a:r>
              <a:rPr lang="en-US" sz="2400" dirty="0">
                <a:effectLst/>
                <a:ea typeface="Times New Roman" panose="02020603050405020304" pitchFamily="18" charset="0"/>
                <a:cs typeface="Calibri" panose="020F0502020204030204" pitchFamily="34" charset="0"/>
              </a:rPr>
              <a:t>Dr. Gena Mooneyham</a:t>
            </a:r>
          </a:p>
          <a:p>
            <a:pPr lvl="1">
              <a:spcBef>
                <a:spcPts val="600"/>
              </a:spcBef>
            </a:pPr>
            <a:r>
              <a:rPr lang="en-US" b="1" i="0" dirty="0">
                <a:solidFill>
                  <a:srgbClr val="293340"/>
                </a:solidFill>
                <a:effectLst/>
              </a:rPr>
              <a:t>Section on Social and Cognitive Developmental Neuroscience</a:t>
            </a:r>
          </a:p>
          <a:p>
            <a:pPr lvl="2">
              <a:spcBef>
                <a:spcPts val="600"/>
              </a:spcBef>
            </a:pPr>
            <a:r>
              <a:rPr lang="en-US" sz="2400" dirty="0">
                <a:solidFill>
                  <a:srgbClr val="293340"/>
                </a:solidFill>
              </a:rPr>
              <a:t>Dr. Tonya White</a:t>
            </a:r>
            <a:endParaRPr lang="en-US" sz="2400" dirty="0"/>
          </a:p>
          <a:p>
            <a:pPr lvl="1">
              <a:spcBef>
                <a:spcPts val="600"/>
              </a:spcBef>
            </a:pPr>
            <a:r>
              <a:rPr lang="en-US" b="1" dirty="0"/>
              <a:t>Outside Collaborators</a:t>
            </a:r>
          </a:p>
          <a:p>
            <a:pPr lvl="2">
              <a:spcBef>
                <a:spcPts val="600"/>
              </a:spcBef>
            </a:pPr>
            <a:r>
              <a:rPr lang="en-US" sz="2400" dirty="0"/>
              <a:t>Dr. Tim Roberts (CHOP)</a:t>
            </a:r>
          </a:p>
          <a:p>
            <a:pPr marL="749300" lvl="2" indent="0">
              <a:spcBef>
                <a:spcPts val="600"/>
              </a:spcBef>
              <a:buNone/>
            </a:pPr>
            <a:endParaRPr lang="en-US" sz="1900" dirty="0"/>
          </a:p>
          <a:p>
            <a:endParaRPr lang="en-US" dirty="0"/>
          </a:p>
        </p:txBody>
      </p:sp>
      <p:sp>
        <p:nvSpPr>
          <p:cNvPr id="3" name="Title 2">
            <a:extLst>
              <a:ext uri="{FF2B5EF4-FFF2-40B4-BE49-F238E27FC236}">
                <a16:creationId xmlns:a16="http://schemas.microsoft.com/office/drawing/2014/main" id="{6098DDC8-8947-4FED-AB86-75BA0B311E16}"/>
              </a:ext>
            </a:extLst>
          </p:cNvPr>
          <p:cNvSpPr>
            <a:spLocks noGrp="1"/>
          </p:cNvSpPr>
          <p:nvPr>
            <p:ph type="title"/>
          </p:nvPr>
        </p:nvSpPr>
        <p:spPr/>
        <p:txBody>
          <a:bodyPr/>
          <a:lstStyle/>
          <a:p>
            <a:r>
              <a:rPr lang="en-US" dirty="0"/>
              <a:t>Collaborators</a:t>
            </a:r>
          </a:p>
        </p:txBody>
      </p:sp>
      <p:sp>
        <p:nvSpPr>
          <p:cNvPr id="4" name="Slide Number Placeholder 3">
            <a:extLst>
              <a:ext uri="{FF2B5EF4-FFF2-40B4-BE49-F238E27FC236}">
                <a16:creationId xmlns:a16="http://schemas.microsoft.com/office/drawing/2014/main" id="{EB000DD2-E858-4D71-9255-C289A2679BC8}"/>
              </a:ext>
            </a:extLst>
          </p:cNvPr>
          <p:cNvSpPr>
            <a:spLocks noGrp="1"/>
          </p:cNvSpPr>
          <p:nvPr>
            <p:ph type="sldNum" sz="quarter" idx="4"/>
          </p:nvPr>
        </p:nvSpPr>
        <p:spPr/>
        <p:txBody>
          <a:bodyPr/>
          <a:lstStyle/>
          <a:p>
            <a:fld id="{14DA8466-51B6-440F-8995-3D5918D9CE24}" type="slidenum">
              <a:rPr lang="en-US" smtClean="0"/>
              <a:pPr/>
              <a:t>42</a:t>
            </a:fld>
            <a:endParaRPr lang="en-US"/>
          </a:p>
        </p:txBody>
      </p:sp>
      <p:sp>
        <p:nvSpPr>
          <p:cNvPr id="5" name="Text Placeholder 4">
            <a:extLst>
              <a:ext uri="{FF2B5EF4-FFF2-40B4-BE49-F238E27FC236}">
                <a16:creationId xmlns:a16="http://schemas.microsoft.com/office/drawing/2014/main" id="{A116E87D-3559-4CF9-A681-BD61E95E74F9}"/>
              </a:ext>
            </a:extLst>
          </p:cNvPr>
          <p:cNvSpPr>
            <a:spLocks noGrp="1"/>
          </p:cNvSpPr>
          <p:nvPr>
            <p:ph type="body" sz="quarter" idx="11"/>
          </p:nvPr>
        </p:nvSpPr>
        <p:spPr/>
        <p:txBody>
          <a:bodyPr/>
          <a:lstStyle/>
          <a:p>
            <a:pPr lvl="1">
              <a:spcBef>
                <a:spcPts val="600"/>
              </a:spcBef>
            </a:pPr>
            <a:r>
              <a:rPr lang="en-US" b="1" dirty="0"/>
              <a:t>Experimental Therapeutics Branch</a:t>
            </a:r>
          </a:p>
          <a:p>
            <a:pPr lvl="2">
              <a:spcBef>
                <a:spcPts val="600"/>
              </a:spcBef>
            </a:pPr>
            <a:r>
              <a:rPr lang="en-US" sz="2400" dirty="0"/>
              <a:t>Dr. Carlos Zarate</a:t>
            </a:r>
          </a:p>
          <a:p>
            <a:pPr lvl="2">
              <a:spcBef>
                <a:spcPts val="600"/>
              </a:spcBef>
            </a:pPr>
            <a:r>
              <a:rPr lang="en-US" sz="2400" dirty="0"/>
              <a:t>Dr. Elizabeth Ballard</a:t>
            </a:r>
          </a:p>
          <a:p>
            <a:pPr lvl="2">
              <a:spcBef>
                <a:spcPts val="600"/>
              </a:spcBef>
            </a:pPr>
            <a:r>
              <a:rPr lang="en-US" sz="2400" dirty="0"/>
              <a:t>Dr. Jessica Gilbert</a:t>
            </a:r>
          </a:p>
          <a:p>
            <a:pPr lvl="1">
              <a:spcBef>
                <a:spcPts val="600"/>
              </a:spcBef>
            </a:pPr>
            <a:r>
              <a:rPr lang="en-US" b="1" dirty="0"/>
              <a:t>Center for Multimodal Neuroimaging</a:t>
            </a:r>
          </a:p>
          <a:p>
            <a:pPr lvl="2">
              <a:spcBef>
                <a:spcPts val="600"/>
              </a:spcBef>
            </a:pPr>
            <a:r>
              <a:rPr lang="en-US" sz="2400" dirty="0"/>
              <a:t>Dr. Allison Nugent</a:t>
            </a:r>
          </a:p>
          <a:p>
            <a:pPr lvl="2">
              <a:spcBef>
                <a:spcPts val="600"/>
              </a:spcBef>
            </a:pPr>
            <a:r>
              <a:rPr lang="en-US" sz="2400" dirty="0"/>
              <a:t>Dr. Jeff Stout</a:t>
            </a:r>
          </a:p>
          <a:p>
            <a:pPr lvl="2">
              <a:spcBef>
                <a:spcPts val="600"/>
              </a:spcBef>
            </a:pPr>
            <a:r>
              <a:rPr lang="en-US" sz="2400" dirty="0"/>
              <a:t>Dr. Jan Willem </a:t>
            </a:r>
            <a:r>
              <a:rPr lang="en-US" sz="2400" dirty="0" err="1"/>
              <a:t>Vanderveen</a:t>
            </a:r>
            <a:endParaRPr lang="en-US" sz="2400" dirty="0"/>
          </a:p>
          <a:p>
            <a:pPr lvl="2">
              <a:spcBef>
                <a:spcPts val="600"/>
              </a:spcBef>
            </a:pPr>
            <a:r>
              <a:rPr lang="en-US" sz="2400" dirty="0"/>
              <a:t>Dr. Joelle </a:t>
            </a:r>
            <a:r>
              <a:rPr lang="en-US" sz="2400" dirty="0" err="1"/>
              <a:t>Sarls</a:t>
            </a:r>
            <a:r>
              <a:rPr lang="en-US" sz="2400" dirty="0"/>
              <a:t> </a:t>
            </a:r>
          </a:p>
          <a:p>
            <a:pPr lvl="2">
              <a:spcBef>
                <a:spcPts val="600"/>
              </a:spcBef>
            </a:pPr>
            <a:r>
              <a:rPr lang="en-US" sz="2400" dirty="0"/>
              <a:t>Dr. Francisco Pereira</a:t>
            </a:r>
          </a:p>
          <a:p>
            <a:pPr lvl="2">
              <a:spcBef>
                <a:spcPts val="600"/>
              </a:spcBef>
            </a:pPr>
            <a:r>
              <a:rPr lang="en-US" sz="2400" dirty="0"/>
              <a:t>Dr. Dylan Nielson</a:t>
            </a:r>
          </a:p>
          <a:p>
            <a:endParaRPr lang="en-US" dirty="0"/>
          </a:p>
        </p:txBody>
      </p:sp>
    </p:spTree>
    <p:extLst>
      <p:ext uri="{BB962C8B-B14F-4D97-AF65-F5344CB8AC3E}">
        <p14:creationId xmlns:p14="http://schemas.microsoft.com/office/powerpoint/2010/main" val="18026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subTitle" idx="1"/>
          </p:nvPr>
        </p:nvSpPr>
        <p:spPr>
          <a:xfrm>
            <a:off x="511629" y="2075454"/>
            <a:ext cx="7772400" cy="3969834"/>
          </a:xfrm>
        </p:spPr>
        <p:txBody>
          <a:bodyPr>
            <a:normAutofit/>
          </a:bodyPr>
          <a:lstStyle/>
          <a:p>
            <a:pPr eaLnBrk="1" hangingPunct="1"/>
            <a:endParaRPr lang="en-US" altLang="en-US" sz="6000" b="1" dirty="0">
              <a:solidFill>
                <a:srgbClr val="FF0000"/>
              </a:solidFill>
            </a:endParaRPr>
          </a:p>
          <a:p>
            <a:pPr eaLnBrk="1" hangingPunct="1"/>
            <a:r>
              <a:rPr lang="en-US" altLang="en-US" sz="6500" b="1" dirty="0">
                <a:solidFill>
                  <a:srgbClr val="FF0000"/>
                </a:solidFill>
              </a:rPr>
              <a:t>THANK YOU!</a:t>
            </a:r>
          </a:p>
        </p:txBody>
      </p:sp>
      <p:sp>
        <p:nvSpPr>
          <p:cNvPr id="6" name="Title 4">
            <a:extLst>
              <a:ext uri="{FF2B5EF4-FFF2-40B4-BE49-F238E27FC236}">
                <a16:creationId xmlns:a16="http://schemas.microsoft.com/office/drawing/2014/main" id="{E3C7E789-0DD8-4C4C-AD15-EEC5A9A79C12}"/>
              </a:ext>
            </a:extLst>
          </p:cNvPr>
          <p:cNvSpPr txBox="1">
            <a:spLocks/>
          </p:cNvSpPr>
          <p:nvPr/>
        </p:nvSpPr>
        <p:spPr>
          <a:xfrm>
            <a:off x="290909" y="290512"/>
            <a:ext cx="11499454" cy="741871"/>
          </a:xfrm>
        </p:spPr>
        <p:txBody>
          <a:bodyPr/>
          <a:lstStyle>
            <a:lvl1pPr algn="l" rtl="0" eaLnBrk="0" fontAlgn="base" hangingPunct="0">
              <a:spcBef>
                <a:spcPct val="0"/>
              </a:spcBef>
              <a:spcAft>
                <a:spcPct val="0"/>
              </a:spcAft>
              <a:defRPr sz="2500" b="1">
                <a:solidFill>
                  <a:sysClr val="windowText" lastClr="000000"/>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a:lstStyle>
          <a:p>
            <a:r>
              <a:rPr lang="en-US" sz="3200" kern="0" dirty="0"/>
              <a:t>Questions? Concerns </a:t>
            </a:r>
            <a:r>
              <a:rPr lang="en-US" sz="3200" kern="0" dirty="0">
                <a:sym typeface="Wingdings" panose="05000000000000000000" pitchFamily="2" charset="2"/>
              </a:rPr>
              <a:t> Comments  </a:t>
            </a:r>
            <a:endParaRPr lang="en-US" sz="3200" kern="0" dirty="0"/>
          </a:p>
        </p:txBody>
      </p:sp>
      <p:sp>
        <p:nvSpPr>
          <p:cNvPr id="2" name="Speech Bubble: Oval 1">
            <a:extLst>
              <a:ext uri="{FF2B5EF4-FFF2-40B4-BE49-F238E27FC236}">
                <a16:creationId xmlns:a16="http://schemas.microsoft.com/office/drawing/2014/main" id="{A7149A35-A50E-48EF-A7AB-1FC88C6C888D}"/>
              </a:ext>
            </a:extLst>
          </p:cNvPr>
          <p:cNvSpPr/>
          <p:nvPr/>
        </p:nvSpPr>
        <p:spPr bwMode="auto">
          <a:xfrm>
            <a:off x="6405580" y="399720"/>
            <a:ext cx="374362" cy="261727"/>
          </a:xfrm>
          <a:prstGeom prst="wedgeEllipseCallou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pic>
        <p:nvPicPr>
          <p:cNvPr id="5" name="Picture 4">
            <a:extLst>
              <a:ext uri="{FF2B5EF4-FFF2-40B4-BE49-F238E27FC236}">
                <a16:creationId xmlns:a16="http://schemas.microsoft.com/office/drawing/2014/main" id="{5E3DA009-6137-4027-8576-620D18A04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029" y="1896872"/>
            <a:ext cx="2874986" cy="4326999"/>
          </a:xfrm>
          <a:prstGeom prst="rect">
            <a:avLst/>
          </a:prstGeom>
        </p:spPr>
      </p:pic>
      <p:sp>
        <p:nvSpPr>
          <p:cNvPr id="3" name="TextBox 2">
            <a:extLst>
              <a:ext uri="{FF2B5EF4-FFF2-40B4-BE49-F238E27FC236}">
                <a16:creationId xmlns:a16="http://schemas.microsoft.com/office/drawing/2014/main" id="{EDBED483-495A-63AE-9D2F-DBF3CD83CCBC}"/>
              </a:ext>
            </a:extLst>
          </p:cNvPr>
          <p:cNvSpPr txBox="1"/>
          <p:nvPr/>
        </p:nvSpPr>
        <p:spPr>
          <a:xfrm>
            <a:off x="2940908" y="5053914"/>
            <a:ext cx="4440185" cy="461665"/>
          </a:xfrm>
          <a:prstGeom prst="rect">
            <a:avLst/>
          </a:prstGeom>
          <a:noFill/>
        </p:spPr>
        <p:txBody>
          <a:bodyPr wrap="square" rtlCol="0">
            <a:spAutoFit/>
          </a:bodyPr>
          <a:lstStyle/>
          <a:p>
            <a:pPr algn="l"/>
            <a:r>
              <a:rPr lang="en-US" dirty="0"/>
              <a:t>Lindsay.Oberman@nih.gov</a:t>
            </a:r>
          </a:p>
        </p:txBody>
      </p:sp>
    </p:spTree>
    <p:extLst>
      <p:ext uri="{BB962C8B-B14F-4D97-AF65-F5344CB8AC3E}">
        <p14:creationId xmlns:p14="http://schemas.microsoft.com/office/powerpoint/2010/main" val="4060551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D21A-FAB0-7137-4CD9-12155B8C9D48}"/>
              </a:ext>
            </a:extLst>
          </p:cNvPr>
          <p:cNvSpPr>
            <a:spLocks noGrp="1"/>
          </p:cNvSpPr>
          <p:nvPr>
            <p:ph type="body" sz="quarter" idx="10"/>
          </p:nvPr>
        </p:nvSpPr>
        <p:spPr>
          <a:xfrm>
            <a:off x="290909" y="1196388"/>
            <a:ext cx="11690964" cy="4752975"/>
          </a:xfrm>
        </p:spPr>
        <p:txBody>
          <a:bodyPr/>
          <a:lstStyle/>
          <a:p>
            <a:r>
              <a:rPr lang="en-US" sz="2400" dirty="0">
                <a:ea typeface="Times New Roman" panose="02020603050405020304" pitchFamily="18" charset="0"/>
              </a:rPr>
              <a:t>Most </a:t>
            </a:r>
            <a:r>
              <a:rPr lang="en-US" sz="2400" dirty="0" err="1">
                <a:ea typeface="Times New Roman" panose="02020603050405020304" pitchFamily="18" charset="0"/>
              </a:rPr>
              <a:t>rTMS</a:t>
            </a:r>
            <a:r>
              <a:rPr lang="en-US" sz="2400" dirty="0">
                <a:ea typeface="Times New Roman" panose="02020603050405020304" pitchFamily="18" charset="0"/>
              </a:rPr>
              <a:t> clinical trials that enroll pediatric patients are:</a:t>
            </a:r>
          </a:p>
          <a:p>
            <a:pPr lvl="1"/>
            <a:r>
              <a:rPr lang="en-US" dirty="0">
                <a:ea typeface="Times New Roman" panose="02020603050405020304" pitchFamily="18" charset="0"/>
              </a:rPr>
              <a:t>Underpowered</a:t>
            </a:r>
          </a:p>
          <a:p>
            <a:pPr lvl="1"/>
            <a:r>
              <a:rPr lang="en-US" dirty="0">
                <a:ea typeface="Times New Roman" panose="02020603050405020304" pitchFamily="18" charset="0"/>
              </a:rPr>
              <a:t>Do not optimize dose in space, time, or context</a:t>
            </a:r>
          </a:p>
          <a:p>
            <a:pPr lvl="2"/>
            <a:r>
              <a:rPr lang="en-US" sz="2400" dirty="0">
                <a:ea typeface="Times New Roman" panose="02020603050405020304" pitchFamily="18" charset="0"/>
              </a:rPr>
              <a:t>Utilize adult parameters, ignoring neurodevelopment</a:t>
            </a:r>
          </a:p>
          <a:p>
            <a:pPr lvl="2"/>
            <a:r>
              <a:rPr lang="en-US" sz="2400" dirty="0">
                <a:ea typeface="Times New Roman" panose="02020603050405020304" pitchFamily="18" charset="0"/>
              </a:rPr>
              <a:t>Not designed to optimize effect size (large placebo effect, underdosed, or unknown target engagement)</a:t>
            </a:r>
          </a:p>
          <a:p>
            <a:pPr lvl="1"/>
            <a:r>
              <a:rPr lang="en-US" dirty="0">
                <a:ea typeface="Times New Roman" panose="02020603050405020304" pitchFamily="18" charset="0"/>
              </a:rPr>
              <a:t>Negative (one large ASD trial and one large adolescent depression trial)</a:t>
            </a:r>
          </a:p>
        </p:txBody>
      </p:sp>
      <p:sp>
        <p:nvSpPr>
          <p:cNvPr id="3" name="Title 2">
            <a:extLst>
              <a:ext uri="{FF2B5EF4-FFF2-40B4-BE49-F238E27FC236}">
                <a16:creationId xmlns:a16="http://schemas.microsoft.com/office/drawing/2014/main" id="{DDEFE740-451D-13C3-92E4-A1B71625CB44}"/>
              </a:ext>
            </a:extLst>
          </p:cNvPr>
          <p:cNvSpPr>
            <a:spLocks noGrp="1"/>
          </p:cNvSpPr>
          <p:nvPr>
            <p:ph type="title"/>
          </p:nvPr>
        </p:nvSpPr>
        <p:spPr/>
        <p:txBody>
          <a:bodyPr/>
          <a:lstStyle/>
          <a:p>
            <a:r>
              <a:rPr lang="en-US" dirty="0"/>
              <a:t>Research Motivation for Research Focus</a:t>
            </a:r>
          </a:p>
        </p:txBody>
      </p:sp>
      <p:sp>
        <p:nvSpPr>
          <p:cNvPr id="4" name="Slide Number Placeholder 3">
            <a:extLst>
              <a:ext uri="{FF2B5EF4-FFF2-40B4-BE49-F238E27FC236}">
                <a16:creationId xmlns:a16="http://schemas.microsoft.com/office/drawing/2014/main" id="{6F01591E-A0B3-E0BF-D318-285FB5F7EDE5}"/>
              </a:ext>
            </a:extLst>
          </p:cNvPr>
          <p:cNvSpPr>
            <a:spLocks noGrp="1"/>
          </p:cNvSpPr>
          <p:nvPr>
            <p:ph type="sldNum" sz="quarter" idx="4"/>
          </p:nvPr>
        </p:nvSpPr>
        <p:spPr/>
        <p:txBody>
          <a:bodyPr/>
          <a:lstStyle/>
          <a:p>
            <a:fld id="{14DA8466-51B6-440F-8995-3D5918D9CE24}" type="slidenum">
              <a:rPr lang="en-US" smtClean="0"/>
              <a:pPr/>
              <a:t>5</a:t>
            </a:fld>
            <a:endParaRPr lang="en-US"/>
          </a:p>
        </p:txBody>
      </p:sp>
    </p:spTree>
    <p:extLst>
      <p:ext uri="{BB962C8B-B14F-4D97-AF65-F5344CB8AC3E}">
        <p14:creationId xmlns:p14="http://schemas.microsoft.com/office/powerpoint/2010/main" val="17199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EAC86-88B6-3CFD-E59B-16BFF7C7277B}"/>
              </a:ext>
            </a:extLst>
          </p:cNvPr>
          <p:cNvSpPr>
            <a:spLocks noGrp="1"/>
          </p:cNvSpPr>
          <p:nvPr>
            <p:ph type="body" sz="quarter" idx="10"/>
          </p:nvPr>
        </p:nvSpPr>
        <p:spPr>
          <a:xfrm>
            <a:off x="292100" y="1278710"/>
            <a:ext cx="11498263" cy="4752975"/>
          </a:xfrm>
        </p:spPr>
        <p:txBody>
          <a:bodyPr/>
          <a:lstStyle/>
          <a:p>
            <a:r>
              <a:rPr lang="en-US" sz="2400" dirty="0" err="1"/>
              <a:t>rTMS</a:t>
            </a:r>
            <a:r>
              <a:rPr lang="en-US" sz="2400" dirty="0"/>
              <a:t> can lead to both acute and long-term modulation of neurochemicals implicated in the pathophysiology of ASD and adolescent mood disorders (e.g. GABA and Glutamate)</a:t>
            </a:r>
          </a:p>
        </p:txBody>
      </p:sp>
      <p:sp>
        <p:nvSpPr>
          <p:cNvPr id="3" name="Title 2">
            <a:extLst>
              <a:ext uri="{FF2B5EF4-FFF2-40B4-BE49-F238E27FC236}">
                <a16:creationId xmlns:a16="http://schemas.microsoft.com/office/drawing/2014/main" id="{37B4286D-71E9-4286-B3FE-943B83FBE83C}"/>
              </a:ext>
            </a:extLst>
          </p:cNvPr>
          <p:cNvSpPr>
            <a:spLocks noGrp="1"/>
          </p:cNvSpPr>
          <p:nvPr>
            <p:ph type="title"/>
          </p:nvPr>
        </p:nvSpPr>
        <p:spPr/>
        <p:txBody>
          <a:bodyPr/>
          <a:lstStyle/>
          <a:p>
            <a:r>
              <a:rPr lang="en-US" dirty="0" err="1"/>
              <a:t>rTMS</a:t>
            </a:r>
            <a:r>
              <a:rPr lang="en-US" dirty="0"/>
              <a:t>, What we think we know…</a:t>
            </a:r>
          </a:p>
        </p:txBody>
      </p:sp>
      <p:sp>
        <p:nvSpPr>
          <p:cNvPr id="4" name="Slide Number Placeholder 3">
            <a:extLst>
              <a:ext uri="{FF2B5EF4-FFF2-40B4-BE49-F238E27FC236}">
                <a16:creationId xmlns:a16="http://schemas.microsoft.com/office/drawing/2014/main" id="{3AF11EFE-E7C2-2C15-5159-34917D34B381}"/>
              </a:ext>
            </a:extLst>
          </p:cNvPr>
          <p:cNvSpPr>
            <a:spLocks noGrp="1"/>
          </p:cNvSpPr>
          <p:nvPr>
            <p:ph type="sldNum" sz="quarter" idx="4"/>
          </p:nvPr>
        </p:nvSpPr>
        <p:spPr/>
        <p:txBody>
          <a:bodyPr/>
          <a:lstStyle/>
          <a:p>
            <a:fld id="{14DA8466-51B6-440F-8995-3D5918D9CE24}" type="slidenum">
              <a:rPr lang="en-US" smtClean="0"/>
              <a:pPr/>
              <a:t>6</a:t>
            </a:fld>
            <a:endParaRPr lang="en-US"/>
          </a:p>
        </p:txBody>
      </p:sp>
      <p:grpSp>
        <p:nvGrpSpPr>
          <p:cNvPr id="5" name="Group 4">
            <a:extLst>
              <a:ext uri="{FF2B5EF4-FFF2-40B4-BE49-F238E27FC236}">
                <a16:creationId xmlns:a16="http://schemas.microsoft.com/office/drawing/2014/main" id="{656A6827-F336-FC13-F2F5-86191CB94DA4}"/>
              </a:ext>
            </a:extLst>
          </p:cNvPr>
          <p:cNvGrpSpPr/>
          <p:nvPr/>
        </p:nvGrpSpPr>
        <p:grpSpPr>
          <a:xfrm>
            <a:off x="1686066" y="2450601"/>
            <a:ext cx="8819868" cy="4165966"/>
            <a:chOff x="191024" y="1388797"/>
            <a:chExt cx="11709133" cy="5372666"/>
          </a:xfrm>
        </p:grpSpPr>
        <p:pic>
          <p:nvPicPr>
            <p:cNvPr id="6" name="Picture 2">
              <a:extLst>
                <a:ext uri="{FF2B5EF4-FFF2-40B4-BE49-F238E27FC236}">
                  <a16:creationId xmlns:a16="http://schemas.microsoft.com/office/drawing/2014/main" id="{12874CBA-EFF6-615B-B8FD-5DE2149270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825"/>
            <a:stretch/>
          </p:blipFill>
          <p:spPr bwMode="auto">
            <a:xfrm>
              <a:off x="379717" y="1388797"/>
              <a:ext cx="2893695" cy="2323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EB7E79-534D-6C47-56B1-CAB90340F01C}"/>
                </a:ext>
              </a:extLst>
            </p:cNvPr>
            <p:cNvPicPr>
              <a:picLocks noChangeAspect="1"/>
            </p:cNvPicPr>
            <p:nvPr/>
          </p:nvPicPr>
          <p:blipFill rotWithShape="1">
            <a:blip r:embed="rId4"/>
            <a:srcRect l="15836" t="29778" r="15745" b="19000"/>
            <a:stretch/>
          </p:blipFill>
          <p:spPr>
            <a:xfrm>
              <a:off x="191024" y="4031192"/>
              <a:ext cx="3777286" cy="2323232"/>
            </a:xfrm>
            <a:prstGeom prst="rect">
              <a:avLst/>
            </a:prstGeom>
          </p:spPr>
        </p:pic>
        <p:sp>
          <p:nvSpPr>
            <p:cNvPr id="8" name="TextBox 7">
              <a:extLst>
                <a:ext uri="{FF2B5EF4-FFF2-40B4-BE49-F238E27FC236}">
                  <a16:creationId xmlns:a16="http://schemas.microsoft.com/office/drawing/2014/main" id="{BD314682-E4A3-09A5-B1E2-127D53E69A15}"/>
                </a:ext>
              </a:extLst>
            </p:cNvPr>
            <p:cNvSpPr txBox="1"/>
            <p:nvPr/>
          </p:nvSpPr>
          <p:spPr>
            <a:xfrm>
              <a:off x="2216771" y="3543589"/>
              <a:ext cx="3031415" cy="436618"/>
            </a:xfrm>
            <a:prstGeom prst="rect">
              <a:avLst/>
            </a:prstGeom>
            <a:noFill/>
          </p:spPr>
          <p:txBody>
            <a:bodyPr wrap="square" rtlCol="0">
              <a:spAutoFit/>
            </a:bodyPr>
            <a:lstStyle/>
            <a:p>
              <a:r>
                <a:rPr lang="en-US" sz="1600" dirty="0" err="1"/>
                <a:t>Gröhn</a:t>
              </a:r>
              <a:r>
                <a:rPr lang="en-US" sz="1600" dirty="0"/>
                <a:t> et al., 2019</a:t>
              </a:r>
            </a:p>
          </p:txBody>
        </p:sp>
        <p:sp>
          <p:nvSpPr>
            <p:cNvPr id="9" name="TextBox 8">
              <a:extLst>
                <a:ext uri="{FF2B5EF4-FFF2-40B4-BE49-F238E27FC236}">
                  <a16:creationId xmlns:a16="http://schemas.microsoft.com/office/drawing/2014/main" id="{A70DF766-A2AE-8881-78B4-12B1069A8E74}"/>
                </a:ext>
              </a:extLst>
            </p:cNvPr>
            <p:cNvSpPr txBox="1"/>
            <p:nvPr/>
          </p:nvSpPr>
          <p:spPr>
            <a:xfrm>
              <a:off x="2828730" y="6324845"/>
              <a:ext cx="2764971" cy="436618"/>
            </a:xfrm>
            <a:prstGeom prst="rect">
              <a:avLst/>
            </a:prstGeom>
            <a:noFill/>
          </p:spPr>
          <p:txBody>
            <a:bodyPr wrap="square" rtlCol="0">
              <a:spAutoFit/>
            </a:bodyPr>
            <a:lstStyle/>
            <a:p>
              <a:pPr algn="ctr"/>
              <a:r>
                <a:rPr lang="en-US" sz="1600" dirty="0"/>
                <a:t>Stagg et al., 2009</a:t>
              </a:r>
            </a:p>
          </p:txBody>
        </p:sp>
        <p:pic>
          <p:nvPicPr>
            <p:cNvPr id="10" name="Picture 2">
              <a:extLst>
                <a:ext uri="{FF2B5EF4-FFF2-40B4-BE49-F238E27FC236}">
                  <a16:creationId xmlns:a16="http://schemas.microsoft.com/office/drawing/2014/main" id="{EBCE2631-04FB-3891-F062-66751F794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203" y="1925824"/>
              <a:ext cx="5346232" cy="36503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4511B1-6B75-8017-29C3-2DBB5864F101}"/>
                </a:ext>
              </a:extLst>
            </p:cNvPr>
            <p:cNvSpPr txBox="1"/>
            <p:nvPr/>
          </p:nvSpPr>
          <p:spPr>
            <a:xfrm>
              <a:off x="5593701" y="5730943"/>
              <a:ext cx="6306456" cy="436618"/>
            </a:xfrm>
            <a:prstGeom prst="rect">
              <a:avLst/>
            </a:prstGeom>
            <a:noFill/>
          </p:spPr>
          <p:txBody>
            <a:bodyPr wrap="square">
              <a:spAutoFit/>
            </a:bodyPr>
            <a:lstStyle/>
            <a:p>
              <a:r>
                <a:rPr lang="en-US" sz="1600" dirty="0" err="1"/>
                <a:t>Spurny-Dworak</a:t>
              </a:r>
              <a:r>
                <a:rPr lang="en-US" sz="1600" dirty="0"/>
                <a:t> et al., 2022</a:t>
              </a:r>
            </a:p>
          </p:txBody>
        </p:sp>
      </p:grpSp>
    </p:spTree>
    <p:extLst>
      <p:ext uri="{BB962C8B-B14F-4D97-AF65-F5344CB8AC3E}">
        <p14:creationId xmlns:p14="http://schemas.microsoft.com/office/powerpoint/2010/main" val="405688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EAC86-88B6-3CFD-E59B-16BFF7C7277B}"/>
              </a:ext>
            </a:extLst>
          </p:cNvPr>
          <p:cNvSpPr>
            <a:spLocks noGrp="1"/>
          </p:cNvSpPr>
          <p:nvPr>
            <p:ph type="body" sz="quarter" idx="10"/>
          </p:nvPr>
        </p:nvSpPr>
        <p:spPr>
          <a:xfrm>
            <a:off x="292100" y="1419225"/>
            <a:ext cx="11676216" cy="4752975"/>
          </a:xfrm>
        </p:spPr>
        <p:txBody>
          <a:bodyPr/>
          <a:lstStyle/>
          <a:p>
            <a:r>
              <a:rPr lang="en-US" sz="2400" dirty="0" err="1"/>
              <a:t>rTMS</a:t>
            </a:r>
            <a:r>
              <a:rPr lang="en-US" sz="2400" dirty="0"/>
              <a:t> can lead to both acute and long-term modulation of functional network connectivity in circuits implicated in the pathophysiology of ASD and adolescent mood disorders</a:t>
            </a:r>
          </a:p>
        </p:txBody>
      </p:sp>
      <p:sp>
        <p:nvSpPr>
          <p:cNvPr id="3" name="Title 2">
            <a:extLst>
              <a:ext uri="{FF2B5EF4-FFF2-40B4-BE49-F238E27FC236}">
                <a16:creationId xmlns:a16="http://schemas.microsoft.com/office/drawing/2014/main" id="{37B4286D-71E9-4286-B3FE-943B83FBE83C}"/>
              </a:ext>
            </a:extLst>
          </p:cNvPr>
          <p:cNvSpPr>
            <a:spLocks noGrp="1"/>
          </p:cNvSpPr>
          <p:nvPr>
            <p:ph type="title"/>
          </p:nvPr>
        </p:nvSpPr>
        <p:spPr/>
        <p:txBody>
          <a:bodyPr/>
          <a:lstStyle/>
          <a:p>
            <a:r>
              <a:rPr lang="en-US" dirty="0" err="1"/>
              <a:t>rTMS</a:t>
            </a:r>
            <a:r>
              <a:rPr lang="en-US" dirty="0"/>
              <a:t>, What we think we know…</a:t>
            </a:r>
          </a:p>
        </p:txBody>
      </p:sp>
      <p:sp>
        <p:nvSpPr>
          <p:cNvPr id="4" name="Slide Number Placeholder 3">
            <a:extLst>
              <a:ext uri="{FF2B5EF4-FFF2-40B4-BE49-F238E27FC236}">
                <a16:creationId xmlns:a16="http://schemas.microsoft.com/office/drawing/2014/main" id="{3AF11EFE-E7C2-2C15-5159-34917D34B381}"/>
              </a:ext>
            </a:extLst>
          </p:cNvPr>
          <p:cNvSpPr>
            <a:spLocks noGrp="1"/>
          </p:cNvSpPr>
          <p:nvPr>
            <p:ph type="sldNum" sz="quarter" idx="4"/>
          </p:nvPr>
        </p:nvSpPr>
        <p:spPr/>
        <p:txBody>
          <a:bodyPr/>
          <a:lstStyle/>
          <a:p>
            <a:fld id="{14DA8466-51B6-440F-8995-3D5918D9CE24}" type="slidenum">
              <a:rPr lang="en-US" smtClean="0"/>
              <a:pPr/>
              <a:t>7</a:t>
            </a:fld>
            <a:endParaRPr lang="en-US"/>
          </a:p>
        </p:txBody>
      </p:sp>
      <p:pic>
        <p:nvPicPr>
          <p:cNvPr id="12" name="Picture 11" descr="Effects of repetitive transcranial magnetic stimulation on resting-state  connectivity: A systematic review - ScienceDirect">
            <a:extLst>
              <a:ext uri="{FF2B5EF4-FFF2-40B4-BE49-F238E27FC236}">
                <a16:creationId xmlns:a16="http://schemas.microsoft.com/office/drawing/2014/main" id="{AD5355C4-7E53-9FAC-7053-3F6B18ACF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335" y="2623816"/>
            <a:ext cx="4861608" cy="27204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5C3732C-2AF2-8B41-6961-49E80034A6A6}"/>
              </a:ext>
            </a:extLst>
          </p:cNvPr>
          <p:cNvSpPr txBox="1"/>
          <p:nvPr/>
        </p:nvSpPr>
        <p:spPr>
          <a:xfrm>
            <a:off x="8176714" y="5505733"/>
            <a:ext cx="2196967" cy="338554"/>
          </a:xfrm>
          <a:prstGeom prst="rect">
            <a:avLst/>
          </a:prstGeom>
          <a:noFill/>
        </p:spPr>
        <p:txBody>
          <a:bodyPr wrap="square" rtlCol="0">
            <a:spAutoFit/>
          </a:bodyPr>
          <a:lstStyle/>
          <a:p>
            <a:pPr algn="l"/>
            <a:r>
              <a:rPr lang="en-US" sz="1600" dirty="0"/>
              <a:t>Beynel et al., 2020</a:t>
            </a:r>
          </a:p>
        </p:txBody>
      </p:sp>
      <p:pic>
        <p:nvPicPr>
          <p:cNvPr id="14" name="Picture 2" descr="https://scx2.b-cdn.net/gfx/news/2018/5bed681ece112.jpg">
            <a:extLst>
              <a:ext uri="{FF2B5EF4-FFF2-40B4-BE49-F238E27FC236}">
                <a16:creationId xmlns:a16="http://schemas.microsoft.com/office/drawing/2014/main" id="{F04A7639-2FEF-A4F5-6460-8578FCF3A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08" y="3121477"/>
            <a:ext cx="6044600" cy="172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4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05A64-7B62-0221-92FA-A76A04ADEA66}"/>
              </a:ext>
            </a:extLst>
          </p:cNvPr>
          <p:cNvSpPr>
            <a:spLocks noGrp="1"/>
          </p:cNvSpPr>
          <p:nvPr>
            <p:ph type="body" sz="quarter" idx="10"/>
          </p:nvPr>
        </p:nvSpPr>
        <p:spPr>
          <a:xfrm>
            <a:off x="292100" y="1419225"/>
            <a:ext cx="6954157" cy="4752975"/>
          </a:xfrm>
        </p:spPr>
        <p:txBody>
          <a:bodyPr/>
          <a:lstStyle/>
          <a:p>
            <a:r>
              <a:rPr lang="en-US" sz="2400" dirty="0"/>
              <a:t>Both direction and degree of </a:t>
            </a:r>
            <a:r>
              <a:rPr lang="en-US" sz="2400" dirty="0" err="1"/>
              <a:t>rTMS</a:t>
            </a:r>
            <a:r>
              <a:rPr lang="en-US" sz="2400" dirty="0"/>
              <a:t> modulation is influenced by brain state.</a:t>
            </a:r>
          </a:p>
          <a:p>
            <a:r>
              <a:rPr lang="en-US" sz="2400" dirty="0"/>
              <a:t>ASD and adolescent mood disorders may have different baseline levels of neurochemicals (e.g. GABA and Glutamate) and altered functional connectivity </a:t>
            </a:r>
          </a:p>
          <a:p>
            <a:r>
              <a:rPr lang="en-US" sz="2400" dirty="0"/>
              <a:t>Caveat: Most of what we think we know is based on studies in typically developing adults and adults with TR-MDD.</a:t>
            </a:r>
          </a:p>
          <a:p>
            <a:r>
              <a:rPr lang="en-US" sz="2400" dirty="0"/>
              <a:t>We can not assume that the response to </a:t>
            </a:r>
            <a:r>
              <a:rPr lang="en-US" sz="2400" dirty="0" err="1"/>
              <a:t>rTMS</a:t>
            </a:r>
            <a:r>
              <a:rPr lang="en-US" sz="2400" dirty="0"/>
              <a:t> protocols will be the same in these pediatric populations</a:t>
            </a:r>
          </a:p>
          <a:p>
            <a:pPr marL="0" indent="0">
              <a:buNone/>
            </a:pPr>
            <a:endParaRPr lang="en-US" sz="2400" dirty="0"/>
          </a:p>
          <a:p>
            <a:endParaRPr lang="en-US" dirty="0"/>
          </a:p>
        </p:txBody>
      </p:sp>
      <p:sp>
        <p:nvSpPr>
          <p:cNvPr id="3" name="Title 2">
            <a:extLst>
              <a:ext uri="{FF2B5EF4-FFF2-40B4-BE49-F238E27FC236}">
                <a16:creationId xmlns:a16="http://schemas.microsoft.com/office/drawing/2014/main" id="{2CFE23DD-095B-35CF-E510-787F7C0797A9}"/>
              </a:ext>
            </a:extLst>
          </p:cNvPr>
          <p:cNvSpPr>
            <a:spLocks noGrp="1"/>
          </p:cNvSpPr>
          <p:nvPr>
            <p:ph type="title"/>
          </p:nvPr>
        </p:nvSpPr>
        <p:spPr/>
        <p:txBody>
          <a:bodyPr/>
          <a:lstStyle/>
          <a:p>
            <a:r>
              <a:rPr lang="en-US" dirty="0" err="1"/>
              <a:t>rTMS</a:t>
            </a:r>
            <a:r>
              <a:rPr lang="en-US" dirty="0"/>
              <a:t>, What we think we know…</a:t>
            </a:r>
          </a:p>
        </p:txBody>
      </p:sp>
      <p:sp>
        <p:nvSpPr>
          <p:cNvPr id="4" name="Slide Number Placeholder 3">
            <a:extLst>
              <a:ext uri="{FF2B5EF4-FFF2-40B4-BE49-F238E27FC236}">
                <a16:creationId xmlns:a16="http://schemas.microsoft.com/office/drawing/2014/main" id="{6F426A18-6576-2FCE-6BEA-38F45C263FBA}"/>
              </a:ext>
            </a:extLst>
          </p:cNvPr>
          <p:cNvSpPr>
            <a:spLocks noGrp="1"/>
          </p:cNvSpPr>
          <p:nvPr>
            <p:ph type="sldNum" sz="quarter" idx="4"/>
          </p:nvPr>
        </p:nvSpPr>
        <p:spPr/>
        <p:txBody>
          <a:bodyPr/>
          <a:lstStyle/>
          <a:p>
            <a:fld id="{14DA8466-51B6-440F-8995-3D5918D9CE24}" type="slidenum">
              <a:rPr lang="en-US" smtClean="0"/>
              <a:pPr/>
              <a:t>8</a:t>
            </a:fld>
            <a:endParaRPr lang="en-US"/>
          </a:p>
        </p:txBody>
      </p:sp>
      <p:pic>
        <p:nvPicPr>
          <p:cNvPr id="2052" name="Picture 4" descr="C++ Guidelines - Made-to-Measure vs One-Size-Fits-All - IT Hare on Soft.ware">
            <a:extLst>
              <a:ext uri="{FF2B5EF4-FFF2-40B4-BE49-F238E27FC236}">
                <a16:creationId xmlns:a16="http://schemas.microsoft.com/office/drawing/2014/main" id="{89C7EFD1-45AD-281D-778E-E2C605450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369" y="3736926"/>
            <a:ext cx="4249994" cy="2830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arget engagement and brain state dependence of transcranial magnetic  stimulation: implications for clinical practice">
            <a:extLst>
              <a:ext uri="{FF2B5EF4-FFF2-40B4-BE49-F238E27FC236}">
                <a16:creationId xmlns:a16="http://schemas.microsoft.com/office/drawing/2014/main" id="{09D96C5C-E30E-63B1-CB71-A8F7C353C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988" y="1348267"/>
            <a:ext cx="3640375" cy="2730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AEF9AD-EA41-2A37-1D27-41D51A1A86A2}"/>
              </a:ext>
            </a:extLst>
          </p:cNvPr>
          <p:cNvPicPr>
            <a:picLocks noChangeAspect="1"/>
          </p:cNvPicPr>
          <p:nvPr/>
        </p:nvPicPr>
        <p:blipFill>
          <a:blip r:embed="rId5"/>
          <a:stretch>
            <a:fillRect/>
          </a:stretch>
        </p:blipFill>
        <p:spPr>
          <a:xfrm>
            <a:off x="7246258" y="1306273"/>
            <a:ext cx="4544105" cy="4617993"/>
          </a:xfrm>
          <a:prstGeom prst="rect">
            <a:avLst/>
          </a:prstGeom>
        </p:spPr>
      </p:pic>
      <p:sp>
        <p:nvSpPr>
          <p:cNvPr id="9" name="TextBox 8">
            <a:extLst>
              <a:ext uri="{FF2B5EF4-FFF2-40B4-BE49-F238E27FC236}">
                <a16:creationId xmlns:a16="http://schemas.microsoft.com/office/drawing/2014/main" id="{CB6F1D3F-F496-1D5E-F547-9073CAF0309F}"/>
              </a:ext>
            </a:extLst>
          </p:cNvPr>
          <p:cNvSpPr txBox="1"/>
          <p:nvPr/>
        </p:nvSpPr>
        <p:spPr>
          <a:xfrm>
            <a:off x="7092130" y="6198156"/>
            <a:ext cx="3178628" cy="369332"/>
          </a:xfrm>
          <a:prstGeom prst="rect">
            <a:avLst/>
          </a:prstGeom>
          <a:noFill/>
        </p:spPr>
        <p:txBody>
          <a:bodyPr wrap="square" rtlCol="0">
            <a:spAutoFit/>
          </a:bodyPr>
          <a:lstStyle/>
          <a:p>
            <a:pPr algn="l"/>
            <a:r>
              <a:rPr lang="en-US" sz="1800" dirty="0" err="1"/>
              <a:t>Supekar</a:t>
            </a:r>
            <a:r>
              <a:rPr lang="en-US" sz="1800" dirty="0"/>
              <a:t> et al., 2013</a:t>
            </a:r>
          </a:p>
        </p:txBody>
      </p:sp>
    </p:spTree>
    <p:extLst>
      <p:ext uri="{BB962C8B-B14F-4D97-AF65-F5344CB8AC3E}">
        <p14:creationId xmlns:p14="http://schemas.microsoft.com/office/powerpoint/2010/main" val="397605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88DF6-CA08-41E6-BB6F-416C023C3D87}"/>
              </a:ext>
            </a:extLst>
          </p:cNvPr>
          <p:cNvSpPr>
            <a:spLocks noGrp="1"/>
          </p:cNvSpPr>
          <p:nvPr>
            <p:ph type="title"/>
          </p:nvPr>
        </p:nvSpPr>
        <p:spPr/>
        <p:txBody>
          <a:bodyPr/>
          <a:lstStyle/>
          <a:p>
            <a:r>
              <a:rPr lang="en-US" dirty="0"/>
              <a:t>Children/Adolescents are not just Small Adults</a:t>
            </a:r>
          </a:p>
        </p:txBody>
      </p:sp>
      <p:sp>
        <p:nvSpPr>
          <p:cNvPr id="4" name="Slide Number Placeholder 3">
            <a:extLst>
              <a:ext uri="{FF2B5EF4-FFF2-40B4-BE49-F238E27FC236}">
                <a16:creationId xmlns:a16="http://schemas.microsoft.com/office/drawing/2014/main" id="{ED9C80FF-02A1-461D-A6D8-313017E786B0}"/>
              </a:ext>
            </a:extLst>
          </p:cNvPr>
          <p:cNvSpPr>
            <a:spLocks noGrp="1"/>
          </p:cNvSpPr>
          <p:nvPr>
            <p:ph type="sldNum" sz="quarter" idx="4"/>
          </p:nvPr>
        </p:nvSpPr>
        <p:spPr/>
        <p:txBody>
          <a:bodyPr/>
          <a:lstStyle/>
          <a:p>
            <a:fld id="{14DA8466-51B6-440F-8995-3D5918D9CE24}" type="slidenum">
              <a:rPr lang="en-US" smtClean="0"/>
              <a:pPr/>
              <a:t>9</a:t>
            </a:fld>
            <a:endParaRPr lang="en-US"/>
          </a:p>
        </p:txBody>
      </p:sp>
      <p:pic>
        <p:nvPicPr>
          <p:cNvPr id="2050" name="Picture 2" descr="For asthma – children are not small adults - NPS MedicineWise">
            <a:extLst>
              <a:ext uri="{FF2B5EF4-FFF2-40B4-BE49-F238E27FC236}">
                <a16:creationId xmlns:a16="http://schemas.microsoft.com/office/drawing/2014/main" id="{CAC90C49-1698-4853-B242-38AB576C7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00" t="13507" r="15180" b="712"/>
          <a:stretch/>
        </p:blipFill>
        <p:spPr bwMode="auto">
          <a:xfrm>
            <a:off x="8120743" y="1379285"/>
            <a:ext cx="3669620" cy="45114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EA293D-7AEF-4EA3-B586-D6719B063377}"/>
              </a:ext>
            </a:extLst>
          </p:cNvPr>
          <p:cNvSpPr txBox="1"/>
          <p:nvPr/>
        </p:nvSpPr>
        <p:spPr>
          <a:xfrm>
            <a:off x="290909" y="1256467"/>
            <a:ext cx="7666842" cy="2554545"/>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600" dirty="0"/>
              <a:t>Across Development…</a:t>
            </a:r>
          </a:p>
          <a:p>
            <a:pPr marL="800100" lvl="1" indent="-342900" algn="l">
              <a:spcAft>
                <a:spcPts val="1200"/>
              </a:spcAft>
              <a:buFont typeface="Arial" panose="020B0604020202020204" pitchFamily="34" charset="0"/>
              <a:buChar char="•"/>
            </a:pPr>
            <a:r>
              <a:rPr lang="en-US" sz="2600" dirty="0"/>
              <a:t>Cortical Regions are growing, shrinking, and shaping at variable speeds.</a:t>
            </a:r>
          </a:p>
          <a:p>
            <a:pPr marL="800100" lvl="1" indent="-342900" algn="l">
              <a:spcAft>
                <a:spcPts val="1200"/>
              </a:spcAft>
              <a:buFont typeface="Arial" panose="020B0604020202020204" pitchFamily="34" charset="0"/>
              <a:buChar char="•"/>
            </a:pPr>
            <a:r>
              <a:rPr lang="en-US" sz="2600" dirty="0"/>
              <a:t>Neurochemicals are </a:t>
            </a:r>
            <a:r>
              <a:rPr lang="en-US" sz="2600" dirty="0" err="1"/>
              <a:t>fluxuating</a:t>
            </a:r>
            <a:endParaRPr lang="en-US" sz="2600" dirty="0"/>
          </a:p>
          <a:p>
            <a:pPr marL="800100" lvl="1" indent="-342900" algn="l">
              <a:spcAft>
                <a:spcPts val="1200"/>
              </a:spcAft>
              <a:buFont typeface="Arial" panose="020B0604020202020204" pitchFamily="34" charset="0"/>
              <a:buChar char="•"/>
            </a:pPr>
            <a:r>
              <a:rPr lang="en-US" sz="2600" dirty="0"/>
              <a:t>Myelination is occurring</a:t>
            </a:r>
          </a:p>
        </p:txBody>
      </p:sp>
    </p:spTree>
    <p:extLst>
      <p:ext uri="{BB962C8B-B14F-4D97-AF65-F5344CB8AC3E}">
        <p14:creationId xmlns:p14="http://schemas.microsoft.com/office/powerpoint/2010/main" val="3960171642"/>
      </p:ext>
    </p:extLst>
  </p:cSld>
  <p:clrMapOvr>
    <a:masterClrMapping/>
  </p:clrMapOvr>
</p:sld>
</file>

<file path=ppt/theme/theme1.xml><?xml version="1.0" encoding="utf-8"?>
<a:theme xmlns:a="http://schemas.openxmlformats.org/drawingml/2006/main" name="Standard">
  <a:themeElements>
    <a:clrScheme name="NIMH PowerPoint Template - 03242020">
      <a:dk1>
        <a:sysClr val="windowText" lastClr="000000"/>
      </a:dk1>
      <a:lt1>
        <a:sysClr val="window" lastClr="FFFFFF"/>
      </a:lt1>
      <a:dk2>
        <a:srgbClr val="A6A6A6"/>
      </a:dk2>
      <a:lt2>
        <a:srgbClr val="FFFFFF"/>
      </a:lt2>
      <a:accent1>
        <a:srgbClr val="005294"/>
      </a:accent1>
      <a:accent2>
        <a:srgbClr val="5B9BD5"/>
      </a:accent2>
      <a:accent3>
        <a:srgbClr val="FF993D"/>
      </a:accent3>
      <a:accent4>
        <a:srgbClr val="A6A6A6"/>
      </a:accent4>
      <a:accent5>
        <a:srgbClr val="387B7F"/>
      </a:accent5>
      <a:accent6>
        <a:srgbClr val="E1E9E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F78D4C878D1428C993E19EF1F7C8D" ma:contentTypeVersion="9" ma:contentTypeDescription="Create a new document." ma:contentTypeScope="" ma:versionID="125af13d3aac96f2e3a53415098d7fa6">
  <xsd:schema xmlns:xsd="http://www.w3.org/2001/XMLSchema" xmlns:xs="http://www.w3.org/2001/XMLSchema" xmlns:p="http://schemas.microsoft.com/office/2006/metadata/properties" xmlns:ns3="0558be83-fdff-44d1-b7f9-c546231df582" targetNamespace="http://schemas.microsoft.com/office/2006/metadata/properties" ma:root="true" ma:fieldsID="7eaa316b2d1621d426ba242d5e48da4b" ns3:_="">
    <xsd:import namespace="0558be83-fdff-44d1-b7f9-c546231df5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8be83-fdff-44d1-b7f9-c546231df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3FFA0F-13CE-49B6-A885-30208C238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8be83-fdff-44d1-b7f9-c546231df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0C02B1-EDA1-4E80-B1A0-012E86A4EF16}">
  <ds:schemaRefs>
    <ds:schemaRef ds:uri="http://schemas.microsoft.com/sharepoint/v3/contenttype/forms"/>
  </ds:schemaRefs>
</ds:datastoreItem>
</file>

<file path=customXml/itemProps3.xml><?xml version="1.0" encoding="utf-8"?>
<ds:datastoreItem xmlns:ds="http://schemas.openxmlformats.org/officeDocument/2006/customXml" ds:itemID="{9C6BB937-FF1A-40C8-8ADC-FA6BAEC0727C}">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0558be83-fdff-44d1-b7f9-c546231df58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4840</TotalTime>
  <Words>1969</Words>
  <Application>Microsoft Office PowerPoint</Application>
  <PresentationFormat>Widescreen</PresentationFormat>
  <Paragraphs>274</Paragraphs>
  <Slides>43</Slides>
  <Notes>12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Times New Roman</vt:lpstr>
      <vt:lpstr>Verdana</vt:lpstr>
      <vt:lpstr>Wingdings</vt:lpstr>
      <vt:lpstr>Standard</vt:lpstr>
      <vt:lpstr>Chart</vt:lpstr>
      <vt:lpstr>Research and Clinical Applications of TMS in Pediatric and Neurodevelopmental Populations  </vt:lpstr>
      <vt:lpstr>Disclosures</vt:lpstr>
      <vt:lpstr>Learning Objectives</vt:lpstr>
      <vt:lpstr>Clinical Motivation for Research Focus</vt:lpstr>
      <vt:lpstr>Research Motivation for Research Focus</vt:lpstr>
      <vt:lpstr>rTMS, What we think we know…</vt:lpstr>
      <vt:lpstr>rTMS, What we think we know…</vt:lpstr>
      <vt:lpstr>rTMS, What we think we know…</vt:lpstr>
      <vt:lpstr>Children/Adolescents are not just Small Adults</vt:lpstr>
      <vt:lpstr>Brain Charts for Human Lifespan, 2022</vt:lpstr>
      <vt:lpstr>Brain Charts for Human Lifespan, 2022</vt:lpstr>
      <vt:lpstr>Children/Adolescents are not just Small Adults</vt:lpstr>
      <vt:lpstr>Differential Development by System/Network across the age span</vt:lpstr>
      <vt:lpstr>Children/Adolescents are not just Small Adults</vt:lpstr>
      <vt:lpstr>Brain Charts for Human Lifespan, 2022</vt:lpstr>
      <vt:lpstr>Functional Regions/Networks implicated in Adolescent MDD</vt:lpstr>
      <vt:lpstr>Differences between pediatric versus Adult Clinical Presentations</vt:lpstr>
      <vt:lpstr>PowerPoint Presentation</vt:lpstr>
      <vt:lpstr>Heterogeneity in Brain Network Dysfunction in Neurodevelopmental and Neuropsychiatric Disorders </vt:lpstr>
      <vt:lpstr>How do you Eat an Elephant?</vt:lpstr>
      <vt:lpstr>Efficacy of TMS = Parameters + Individual Brain Factors</vt:lpstr>
      <vt:lpstr>TMS Parameters and Effect on “Dose” for the Pediatric Brain</vt:lpstr>
      <vt:lpstr>Using TMS to Study the Pathophysiology of ASD</vt:lpstr>
      <vt:lpstr>GABA deficiency Hypothesis in ASD</vt:lpstr>
      <vt:lpstr>Excessive Glutamate Hypothesis</vt:lpstr>
      <vt:lpstr>Proposed Pathophysiological Model of ASD</vt:lpstr>
      <vt:lpstr>Prolonged and Enhanced Response to TBS protocols in ASD</vt:lpstr>
      <vt:lpstr>Aberrant Metaplastic Response to two sessions of TBS on subsequent days in ASD</vt:lpstr>
      <vt:lpstr>Developmental (Cross sectional) Trajectories</vt:lpstr>
      <vt:lpstr>Interim Conclusions on Use of TMS in ASD based on Neurophysiology Studies</vt:lpstr>
      <vt:lpstr>Relationship of these Aberrant Mechanisms to Clinical Symptoms: Language Processing in ASD</vt:lpstr>
      <vt:lpstr>Specific Aim 1 for ongoing NIMH IRP Study on Language Processing in ASD</vt:lpstr>
      <vt:lpstr>Language Processing in ASD Study: Specific Aim 1 Procedures</vt:lpstr>
      <vt:lpstr>Language Processing in ASD Study: Specific Aim 2</vt:lpstr>
      <vt:lpstr> Language Processing in ASD Study: Pilot Data</vt:lpstr>
      <vt:lpstr>Applying and Enhancing our Knowledge about Pathophysiology – Behavior Relationship to Improve Spatial Precision and Measure Efficacy of rTMS for Adolescent Depression</vt:lpstr>
      <vt:lpstr>Existing Data on rTMS in Adolescent Depression</vt:lpstr>
      <vt:lpstr>Novel Individually Targeted Accelerated TMS Protocol: SNT</vt:lpstr>
      <vt:lpstr>Ongoing NIMH IRP Adolescent Depression Trial</vt:lpstr>
      <vt:lpstr>How do you Eat an Elephant? One Bite at a time!</vt:lpstr>
      <vt:lpstr>PowerPoint Presentation</vt:lpstr>
      <vt:lpstr>Collaborators</vt:lpstr>
      <vt:lpstr>PowerPoint Presentation</vt:lpstr>
    </vt:vector>
  </TitlesOfParts>
  <Company>Bates White &amp; Ballentine,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ebisagni</dc:creator>
  <cp:lastModifiedBy>Oberman, Lindsay (NIH/NIMH) [E]</cp:lastModifiedBy>
  <cp:revision>344</cp:revision>
  <cp:lastPrinted>2001-03-07T22:13:24Z</cp:lastPrinted>
  <dcterms:created xsi:type="dcterms:W3CDTF">2007-02-07T22:18:09Z</dcterms:created>
  <dcterms:modified xsi:type="dcterms:W3CDTF">2024-02-09T19:24:56Z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0x010100232F78D4C878D1428C993E19EF1F7C8D</vt:lpwstr>
  </property>
  <property fmtid="{D5CDD505-2E9C-101B-9397-08002B2CF9AE}" pid="3" name="_dlc_DocIdItemGuid">
    <vt:lpwstr>54a6bd0a-71e8-453c-a7e1-8f9698246ed2</vt:lpwstr>
  </property>
</Properties>
</file>